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6"/>
  </p:notesMasterIdLst>
  <p:handoutMasterIdLst>
    <p:handoutMasterId r:id="rId37"/>
  </p:handoutMasterIdLst>
  <p:sldIdLst>
    <p:sldId id="369" r:id="rId2"/>
    <p:sldId id="535" r:id="rId3"/>
    <p:sldId id="601" r:id="rId4"/>
    <p:sldId id="604" r:id="rId5"/>
    <p:sldId id="605" r:id="rId6"/>
    <p:sldId id="577" r:id="rId7"/>
    <p:sldId id="608" r:id="rId8"/>
    <p:sldId id="581" r:id="rId9"/>
    <p:sldId id="609" r:id="rId10"/>
    <p:sldId id="606" r:id="rId11"/>
    <p:sldId id="580" r:id="rId12"/>
    <p:sldId id="582" r:id="rId13"/>
    <p:sldId id="618" r:id="rId14"/>
    <p:sldId id="614" r:id="rId15"/>
    <p:sldId id="589" r:id="rId16"/>
    <p:sldId id="603" r:id="rId17"/>
    <p:sldId id="586" r:id="rId18"/>
    <p:sldId id="585" r:id="rId19"/>
    <p:sldId id="616" r:id="rId20"/>
    <p:sldId id="587" r:id="rId21"/>
    <p:sldId id="588" r:id="rId22"/>
    <p:sldId id="593" r:id="rId23"/>
    <p:sldId id="592" r:id="rId24"/>
    <p:sldId id="598" r:id="rId25"/>
    <p:sldId id="613" r:id="rId26"/>
    <p:sldId id="612" r:id="rId27"/>
    <p:sldId id="599" r:id="rId28"/>
    <p:sldId id="595" r:id="rId29"/>
    <p:sldId id="594" r:id="rId30"/>
    <p:sldId id="542" r:id="rId31"/>
    <p:sldId id="615" r:id="rId32"/>
    <p:sldId id="551" r:id="rId33"/>
    <p:sldId id="617" r:id="rId34"/>
    <p:sldId id="550" r:id="rId35"/>
  </p:sldIdLst>
  <p:sldSz cx="10691813" cy="7559675"/>
  <p:notesSz cx="6858000" cy="9945688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usammenfassungsabschnitt" id="{300D3AD5-AA31-446E-8E3D-87B3772D592E}">
          <p14:sldIdLst>
            <p14:sldId id="369"/>
            <p14:sldId id="535"/>
            <p14:sldId id="601"/>
            <p14:sldId id="604"/>
            <p14:sldId id="605"/>
            <p14:sldId id="577"/>
            <p14:sldId id="608"/>
            <p14:sldId id="581"/>
            <p14:sldId id="609"/>
            <p14:sldId id="606"/>
            <p14:sldId id="580"/>
            <p14:sldId id="582"/>
            <p14:sldId id="618"/>
            <p14:sldId id="614"/>
            <p14:sldId id="589"/>
            <p14:sldId id="603"/>
            <p14:sldId id="586"/>
            <p14:sldId id="585"/>
            <p14:sldId id="616"/>
            <p14:sldId id="587"/>
            <p14:sldId id="588"/>
            <p14:sldId id="593"/>
            <p14:sldId id="592"/>
            <p14:sldId id="598"/>
            <p14:sldId id="613"/>
            <p14:sldId id="612"/>
            <p14:sldId id="599"/>
            <p14:sldId id="595"/>
            <p14:sldId id="594"/>
            <p14:sldId id="542"/>
            <p14:sldId id="615"/>
            <p14:sldId id="551"/>
            <p14:sldId id="617"/>
            <p14:sldId id="5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769" userDrawn="1">
          <p15:clr>
            <a:srgbClr val="A4A3A4"/>
          </p15:clr>
        </p15:guide>
        <p15:guide id="2" pos="60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eter Kemmerer-Fleckenstein" initials="kefl" lastIdx="2" clrIdx="0">
    <p:extLst>
      <p:ext uri="{19B8F6BF-5375-455C-9EA6-DF929625EA0E}">
        <p15:presenceInfo xmlns:p15="http://schemas.microsoft.com/office/powerpoint/2012/main" userId="Dieter Kemmerer-Fleckenste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7D96"/>
    <a:srgbClr val="616161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75" autoAdjust="0"/>
    <p:restoredTop sz="96723" autoAdjust="0"/>
  </p:normalViewPr>
  <p:slideViewPr>
    <p:cSldViewPr showGuides="1">
      <p:cViewPr varScale="1">
        <p:scale>
          <a:sx n="93" d="100"/>
          <a:sy n="93" d="100"/>
        </p:scale>
        <p:origin x="1722" y="96"/>
      </p:cViewPr>
      <p:guideLst>
        <p:guide orient="horz" pos="1769"/>
        <p:guide pos="60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5" d="100"/>
          <a:sy n="75" d="100"/>
        </p:scale>
        <p:origin x="4026" y="84"/>
      </p:cViewPr>
      <p:guideLst>
        <p:guide orient="horz" pos="3133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ter Kemmerer-Fleckenstein" userId="10443640f0136214" providerId="LiveId" clId="{F1BC4339-EAE1-40B8-9FB2-AD5E802F65A0}"/>
    <pc:docChg chg="delSld modSection">
      <pc:chgData name="Dieter Kemmerer-Fleckenstein" userId="10443640f0136214" providerId="LiveId" clId="{F1BC4339-EAE1-40B8-9FB2-AD5E802F65A0}" dt="2026-05-11T07:06:50.949" v="0" actId="2696"/>
      <pc:docMkLst>
        <pc:docMk/>
      </pc:docMkLst>
      <pc:sldChg chg="del">
        <pc:chgData name="Dieter Kemmerer-Fleckenstein" userId="10443640f0136214" providerId="LiveId" clId="{F1BC4339-EAE1-40B8-9FB2-AD5E802F65A0}" dt="2026-05-11T07:06:50.949" v="0" actId="2696"/>
        <pc:sldMkLst>
          <pc:docMk/>
          <pc:sldMk cId="2905460591" sldId="55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90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68440A9B-1ED6-4678-8496-29BD68E0CE44}" type="datetimeFigureOut">
              <a:rPr lang="en-US" smtClean="0"/>
              <a:t>5/11/2026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6680"/>
            <a:ext cx="2971800" cy="49901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73DFE8E1-E1DB-4E5B-80E7-70A061210E8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0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584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2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34623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5937A-B490-007A-F465-405933F50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3E4E91-E667-1739-FBEA-F6B87F8BDD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DB4D7A6B-3978-DC9E-B1EB-402025F45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DA3559-CE96-95B5-B1CE-417F26D4FB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109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7384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1871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0FF645-23C1-03BB-A6C4-33A963A3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C19C06B-C934-0F63-F02D-64ACDB8D60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FAA8AC-4BA4-2269-D5DA-62C43A666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35129B8-AF03-97AC-7DFC-A499944719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0959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41D751-B362-06EC-09FD-C3935F78E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0772BF9-E325-29E6-CCF6-4AA16569BA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834F21B-D1C9-8F48-44A4-62B4819D1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E49613-85E4-102A-257F-378D7356A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340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ADFFE4-B678-BF17-AFD0-6A163C9CB6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0E37275-1EDA-2DB6-79A1-0ADE49139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9277BD-F746-D3A1-4F7D-41B4033C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CCD652-7EC1-791C-81E1-88D970C9BC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7762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620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2831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9843-56FC-2F2C-FDCD-99C1B6DCC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288B7D-6F92-7435-C690-A8A889ADC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48C5A0-7469-9160-AA5F-63EA8D60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DD7CC-6E46-D47E-B8AB-D90377CB4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88090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9843-56FC-2F2C-FDCD-99C1B6DCC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288B7D-6F92-7435-C690-A8A889ADC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48C5A0-7469-9160-AA5F-63EA8D60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DD7CC-6E46-D47E-B8AB-D90377CB4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137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42864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69843-56FC-2F2C-FDCD-99C1B6DCC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E288B7D-6F92-7435-C690-A8A889ADC9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B48C5A0-7469-9160-AA5F-63EA8D606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BDD7CC-6E46-D47E-B8AB-D90377CB4B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426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92A64-E79B-EA17-A85C-0A56F149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06A99B1-57B2-6864-1390-B5CDCD06C7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5D92598-0444-8611-C832-CA1C731BE4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9CD8B0-D442-B463-68CF-5A7C413A98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9730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8BFDE7-2226-314B-30A8-353DD5326C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0BB7B70-2C7A-C642-4207-9D4D1537BE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A562E98-9016-935B-64A1-2A31261F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5CD623-D9A3-6EBD-23FD-65F1B04DE6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84549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57844-4CDC-6B47-9331-74429FB8A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1E08338-7C17-5506-B3CA-32BF77B243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64FBB6-F3E7-CF7F-03AE-18173E5931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49B4EE-CBEE-118A-155B-5655C4B69C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09456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520A4-D709-3D72-C02C-A89D6AFC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DF9455-073B-9CB1-CD6F-DD7476240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095687-C1F4-C5F1-C381-E9D7D4ADA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FE281C-082D-FEF0-C24F-55551B605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20542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01CEF-F3CE-E0AE-AF0F-BC7A2549D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F0C6534-0920-4BD5-0197-CE379DE94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595E73E-AAD9-11B7-C7E9-248CE0DA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2500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ABA1B-40D9-775C-91B0-06F8C8ACD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C7B303B-0656-AB4D-CF3B-769CA9FA2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B010CB7-B1B2-2D4E-BEB9-C7B898CFB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757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520A4-D709-3D72-C02C-A89D6AFCE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ADF9455-073B-9CB1-CD6F-DD74762400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2095687-C1F4-C5F1-C381-E9D7D4ADA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FE281C-082D-FEF0-C24F-55551B6055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54210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490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3751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A681-533C-AFA2-177E-4D20268F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D612454-37BC-4022-2D3E-5B3DF207B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F893D4-E11C-2CC2-60EC-A39251D2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BEA4BB-1E77-9858-C166-51B38D683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8695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753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E3DF39-6B2E-C29A-0172-0F33DACFF3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2459C84-5553-AF02-9A8A-0A4058AE61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CC8DF15-8356-EC3A-49B4-DDD06B52A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3800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85801" y="4786364"/>
            <a:ext cx="5486400" cy="3916115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67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9A681-533C-AFA2-177E-4D20268F4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BD612454-37BC-4022-2D3E-5B3DF207B3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EF893D4-E11C-2CC2-60EC-A39251D2B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DBEA4BB-1E77-9858-C166-51B38D683C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449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84085-85A5-8B4F-289A-E8F4500B4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ABFB5D6-E20E-3C25-468A-252D169EA9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75A3585-D4FC-903B-85A8-91E814473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9E92FF1-03B9-DCB5-D07A-948DB06DCB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19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7AC35-4635-16B0-48D8-BADF0CD0B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AB90E2D-CBB6-5A66-B26C-7A3EA6CA48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158E3FF0-2118-1F98-AE22-2DF98B2D9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EF0707-6F45-D5D3-1879-3F8A3028AF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820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552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7621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064550-FD51-F6D3-D1C1-888178155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414ED5EB-56FE-DE0F-5358-235410A8E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55688" y="1243013"/>
            <a:ext cx="4746625" cy="3355975"/>
          </a:xfrm>
          <a:prstGeom prst="rect">
            <a:avLst/>
          </a:prstGeom>
        </p:spPr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51A3E0F-C77D-C6D0-65CA-346E9BE63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4786362"/>
            <a:ext cx="5486400" cy="3916116"/>
          </a:xfrm>
          <a:prstGeom prst="rect">
            <a:avLst/>
          </a:prstGeom>
        </p:spPr>
        <p:txBody>
          <a:bodyPr lIns="92162" tIns="46081" rIns="92162" bIns="46081"/>
          <a:lstStyle/>
          <a:p>
            <a:endParaRPr lang="de-DE" noProof="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9909FA-98C5-92BC-B1B6-6551591A47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84614" y="9446680"/>
            <a:ext cx="2971800" cy="499011"/>
          </a:xfrm>
          <a:prstGeom prst="rect">
            <a:avLst/>
          </a:prstGeom>
        </p:spPr>
        <p:txBody>
          <a:bodyPr lIns="92162" tIns="46081" rIns="92162" bIns="46081"/>
          <a:lstStyle/>
          <a:p>
            <a:fld id="{E35988A6-30C3-4CC8-B050-E9B3C73ADD8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370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387864" y="7205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2026 Dieter Kemmerer-Fleckenstein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504000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24171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r Verbinder 9"/>
          <p:cNvCxnSpPr>
            <a:cxnSpLocks/>
          </p:cNvCxnSpPr>
          <p:nvPr userDrawn="1"/>
        </p:nvCxnSpPr>
        <p:spPr>
          <a:xfrm>
            <a:off x="900000" y="514800"/>
            <a:ext cx="7596000" cy="0"/>
          </a:xfrm>
          <a:prstGeom prst="line">
            <a:avLst/>
          </a:prstGeom>
          <a:ln w="22225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/>
          <p:cNvCxnSpPr/>
          <p:nvPr userDrawn="1"/>
        </p:nvCxnSpPr>
        <p:spPr>
          <a:xfrm>
            <a:off x="0" y="7128000"/>
            <a:ext cx="10692000" cy="0"/>
          </a:xfrm>
          <a:prstGeom prst="line">
            <a:avLst/>
          </a:prstGeom>
          <a:ln w="25400">
            <a:solidFill>
              <a:srgbClr val="637D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/>
          <p:cNvSpPr txBox="1"/>
          <p:nvPr userDrawn="1"/>
        </p:nvSpPr>
        <p:spPr>
          <a:xfrm>
            <a:off x="8387864" y="7205779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2026 Dieter Kemmerer-Fleckenstein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 userDrawn="1"/>
        </p:nvSpPr>
        <p:spPr>
          <a:xfrm>
            <a:off x="8532000" y="360000"/>
            <a:ext cx="216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</a:t>
            </a:r>
            <a:r>
              <a:rPr lang="en-US" sz="1600" b="1" cap="small" baseline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cap="small" baseline="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</a:t>
            </a:r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2"/>
          </p:nvPr>
        </p:nvSpPr>
        <p:spPr>
          <a:xfrm>
            <a:off x="5040000" y="7200000"/>
            <a:ext cx="720000" cy="252000"/>
          </a:xfr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E5323D-B9DC-4232-9D2E-366F3F7EE02F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2455FFF9-76BC-B31B-BDAE-2B51C8C8E23C}"/>
              </a:ext>
            </a:extLst>
          </p:cNvPr>
          <p:cNvGrpSpPr/>
          <p:nvPr userDrawn="1"/>
        </p:nvGrpSpPr>
        <p:grpSpPr>
          <a:xfrm>
            <a:off x="180000" y="180000"/>
            <a:ext cx="1872000" cy="790887"/>
            <a:chOff x="2141550" y="2591705"/>
            <a:chExt cx="1872000" cy="790887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A072BBC5-B20A-CAC2-4CF7-CAA6E97C354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141550" y="2591705"/>
              <a:ext cx="720000" cy="720000"/>
            </a:xfrm>
            <a:prstGeom prst="rect">
              <a:avLst/>
            </a:prstGeom>
            <a:noFill/>
            <a:ln w="22225">
              <a:solidFill>
                <a:srgbClr val="637D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37B7215-CF20-53D4-96EE-69A35F0CCB44}"/>
                </a:ext>
              </a:extLst>
            </p:cNvPr>
            <p:cNvSpPr/>
            <p:nvPr/>
          </p:nvSpPr>
          <p:spPr>
            <a:xfrm>
              <a:off x="2321550" y="2699705"/>
              <a:ext cx="540000" cy="252000"/>
            </a:xfrm>
            <a:prstGeom prst="rect">
              <a:avLst/>
            </a:prstGeom>
            <a:solidFill>
              <a:srgbClr val="637D9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tlCol="0" anchor="ctr"/>
            <a:lstStyle/>
            <a:p>
              <a:pPr algn="r"/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ING</a:t>
              </a:r>
            </a:p>
          </p:txBody>
        </p:sp>
        <p:sp>
          <p:nvSpPr>
            <p:cNvPr id="18" name="Gleichschenkliges Dreieck 17">
              <a:extLst>
                <a:ext uri="{FF2B5EF4-FFF2-40B4-BE49-F238E27FC236}">
                  <a16:creationId xmlns:a16="http://schemas.microsoft.com/office/drawing/2014/main" id="{648B7ECB-F450-7758-F6CB-7F4FC671AF20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2321550" y="2987705"/>
              <a:ext cx="108000" cy="1080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F8B31125-8986-75C7-61C3-CF8DC16D5D5B}"/>
                </a:ext>
              </a:extLst>
            </p:cNvPr>
            <p:cNvSpPr txBox="1"/>
            <p:nvPr/>
          </p:nvSpPr>
          <p:spPr>
            <a:xfrm>
              <a:off x="2376000" y="2933983"/>
              <a:ext cx="485550" cy="21544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800" b="1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BÜRO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42A10B12-E9F0-BBBC-FE06-04088FD97011}"/>
                </a:ext>
              </a:extLst>
            </p:cNvPr>
            <p:cNvSpPr/>
            <p:nvPr/>
          </p:nvSpPr>
          <p:spPr>
            <a:xfrm>
              <a:off x="2808000" y="2879705"/>
              <a:ext cx="108000" cy="108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DE263B8A-CD1B-73B6-4061-1025C437FF44}"/>
                </a:ext>
              </a:extLst>
            </p:cNvPr>
            <p:cNvSpPr txBox="1"/>
            <p:nvPr/>
          </p:nvSpPr>
          <p:spPr>
            <a:xfrm>
              <a:off x="2825550" y="2951705"/>
              <a:ext cx="11880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0" i="0" cap="none" spc="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KEMMERER-</a:t>
              </a:r>
              <a:r>
                <a:rPr lang="en-US" sz="1100" b="0" i="0" cap="none" spc="-100" baseline="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FLECKENSTEIN</a:t>
              </a:r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2B0610EA-A9F6-A9EF-863B-984EA41CA000}"/>
              </a:ext>
            </a:extLst>
          </p:cNvPr>
          <p:cNvSpPr txBox="1"/>
          <p:nvPr userDrawn="1"/>
        </p:nvSpPr>
        <p:spPr>
          <a:xfrm>
            <a:off x="2250078" y="3118117"/>
            <a:ext cx="6191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0" kern="1600" cap="small" spc="100" baseline="0" dirty="0">
                <a:solidFill>
                  <a:srgbClr val="637D96">
                    <a:alpha val="41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Vertraulich</a:t>
            </a:r>
            <a:endParaRPr lang="en-GB" sz="8000" kern="1600" cap="small" spc="100" baseline="0" dirty="0">
              <a:solidFill>
                <a:srgbClr val="637D96">
                  <a:alpha val="41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15052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E1B80-50A5-4BC4-AB8D-CBD7534B08FA}" type="datetime1">
              <a:rPr lang="de-DE" smtClean="0"/>
              <a:t>11.05.2026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5323D-B9DC-4232-9D2E-366F3F7EE0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14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0.png"/><Relationship Id="rId12" Type="http://schemas.openxmlformats.org/officeDocument/2006/relationships/image" Target="../media/image45.jp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49.png"/><Relationship Id="rId1" Type="http://schemas.openxmlformats.org/officeDocument/2006/relationships/tags" Target="../tags/tag16.xml"/><Relationship Id="rId6" Type="http://schemas.openxmlformats.org/officeDocument/2006/relationships/image" Target="../media/image39.png"/><Relationship Id="rId11" Type="http://schemas.openxmlformats.org/officeDocument/2006/relationships/image" Target="../media/image44.jpg"/><Relationship Id="rId5" Type="http://schemas.openxmlformats.org/officeDocument/2006/relationships/image" Target="../media/image38.png"/><Relationship Id="rId15" Type="http://schemas.openxmlformats.org/officeDocument/2006/relationships/image" Target="../media/image48.png"/><Relationship Id="rId10" Type="http://schemas.openxmlformats.org/officeDocument/2006/relationships/image" Target="../media/image43.jp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7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jp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9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eg"/><Relationship Id="rId13" Type="http://schemas.openxmlformats.org/officeDocument/2006/relationships/image" Target="../media/image109.png"/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12" Type="http://schemas.openxmlformats.org/officeDocument/2006/relationships/image" Target="../media/image10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6" Type="http://schemas.openxmlformats.org/officeDocument/2006/relationships/image" Target="../media/image102.jpeg"/><Relationship Id="rId11" Type="http://schemas.openxmlformats.org/officeDocument/2006/relationships/image" Target="../media/image107.png"/><Relationship Id="rId5" Type="http://schemas.openxmlformats.org/officeDocument/2006/relationships/image" Target="../media/image101.jpeg"/><Relationship Id="rId10" Type="http://schemas.openxmlformats.org/officeDocument/2006/relationships/image" Target="../media/image106.png"/><Relationship Id="rId4" Type="http://schemas.openxmlformats.org/officeDocument/2006/relationships/image" Target="../media/image100.jpeg"/><Relationship Id="rId9" Type="http://schemas.openxmlformats.org/officeDocument/2006/relationships/image" Target="../media/image105.jpeg"/><Relationship Id="rId14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39" name="Textfeld 38"/>
          <p:cNvSpPr txBox="1"/>
          <p:nvPr/>
        </p:nvSpPr>
        <p:spPr>
          <a:xfrm>
            <a:off x="845906" y="1440000"/>
            <a:ext cx="9000000" cy="112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sz="2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 für Autodesk Inventor</a:t>
            </a:r>
          </a:p>
          <a:p>
            <a:pPr algn="ctr">
              <a:lnSpc>
                <a:spcPct val="200000"/>
              </a:lnSpc>
            </a:pPr>
            <a:r>
              <a:rPr lang="de-DE" sz="16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methodischen Grundlagen des 3D-CAD Modellierens</a:t>
            </a:r>
          </a:p>
        </p:txBody>
      </p:sp>
    </p:spTree>
    <p:extLst>
      <p:ext uri="{BB962C8B-B14F-4D97-AF65-F5344CB8AC3E}">
        <p14:creationId xmlns:p14="http://schemas.microsoft.com/office/powerpoint/2010/main" val="2826322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B9D525-B9C8-80A0-0B17-2BDACF7E8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9B7E84BD-CA69-E61E-0A54-7A352CB3C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DB546D58-405E-8ADC-6462-688F61F0AB11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Bezugssystem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AFFE649C-8790-C0D0-0F60-A03AFF49696B}"/>
              </a:ext>
            </a:extLst>
          </p:cNvPr>
          <p:cNvSpPr/>
          <p:nvPr/>
        </p:nvSpPr>
        <p:spPr>
          <a:xfrm>
            <a:off x="6480000" y="1440001"/>
            <a:ext cx="4211814" cy="100768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2D besitzt eine Skizze 3 Freiheitsgrade:</a:t>
            </a:r>
          </a:p>
          <a:p>
            <a:pPr marL="360363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translatorische </a:t>
            </a:r>
          </a:p>
          <a:p>
            <a:pPr marL="360363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rotatorischer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21DE29E-5AB7-791B-AB86-B8AFE9C7438F}"/>
              </a:ext>
            </a:extLst>
          </p:cNvPr>
          <p:cNvGrpSpPr/>
          <p:nvPr/>
        </p:nvGrpSpPr>
        <p:grpSpPr>
          <a:xfrm>
            <a:off x="900000" y="3060000"/>
            <a:ext cx="3173460" cy="2880000"/>
            <a:chOff x="900000" y="3060000"/>
            <a:chExt cx="3173460" cy="2880000"/>
          </a:xfrm>
        </p:grpSpPr>
        <p:pic>
          <p:nvPicPr>
            <p:cNvPr id="4" name="Snagit_PPTBE3D">
              <a:extLst>
                <a:ext uri="{FF2B5EF4-FFF2-40B4-BE49-F238E27FC236}">
                  <a16:creationId xmlns:a16="http://schemas.microsoft.com/office/drawing/2014/main" id="{042D0F1F-F02F-28F9-88B7-E8BCB71FE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00" y="3060000"/>
              <a:ext cx="3173460" cy="2880000"/>
            </a:xfrm>
            <a:prstGeom prst="rect">
              <a:avLst/>
            </a:prstGeom>
          </p:spPr>
        </p:pic>
        <p:cxnSp>
          <p:nvCxnSpPr>
            <p:cNvPr id="3" name="Gerade Verbindung mit Pfeil 2">
              <a:extLst>
                <a:ext uri="{FF2B5EF4-FFF2-40B4-BE49-F238E27FC236}">
                  <a16:creationId xmlns:a16="http://schemas.microsoft.com/office/drawing/2014/main" id="{F08813DC-4C0F-447C-0A3B-83E0771B96CA}"/>
                </a:ext>
              </a:extLst>
            </p:cNvPr>
            <p:cNvCxnSpPr>
              <a:cxnSpLocks/>
            </p:cNvCxnSpPr>
            <p:nvPr/>
          </p:nvCxnSpPr>
          <p:spPr>
            <a:xfrm>
              <a:off x="2573598" y="4391905"/>
              <a:ext cx="432048" cy="0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>
              <a:extLst>
                <a:ext uri="{FF2B5EF4-FFF2-40B4-BE49-F238E27FC236}">
                  <a16:creationId xmlns:a16="http://schemas.microsoft.com/office/drawing/2014/main" id="{A6C1D4AA-23B4-8B5C-0A35-EEDF936A35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9622" y="4139877"/>
              <a:ext cx="0" cy="50405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Bogen 12">
              <a:extLst>
                <a:ext uri="{FF2B5EF4-FFF2-40B4-BE49-F238E27FC236}">
                  <a16:creationId xmlns:a16="http://schemas.microsoft.com/office/drawing/2014/main" id="{582C1D34-258C-2F49-BEA0-2136804F1DF6}"/>
                </a:ext>
              </a:extLst>
            </p:cNvPr>
            <p:cNvSpPr/>
            <p:nvPr/>
          </p:nvSpPr>
          <p:spPr>
            <a:xfrm>
              <a:off x="2357574" y="4067869"/>
              <a:ext cx="702110" cy="648072"/>
            </a:xfrm>
            <a:prstGeom prst="arc">
              <a:avLst>
                <a:gd name="adj1" fmla="val 16200000"/>
                <a:gd name="adj2" fmla="val 5453844"/>
              </a:avLst>
            </a:prstGeom>
            <a:ln w="12700">
              <a:solidFill>
                <a:schemeClr val="accent2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5899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Bezugssystem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79999" y="1440000"/>
            <a:ext cx="4211814" cy="313061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Freiheitsgrade für 1. Skizze in 3D:</a:t>
            </a:r>
          </a:p>
          <a:p>
            <a:pPr marL="361950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mögliche Ebenen</a:t>
            </a:r>
          </a:p>
          <a:p>
            <a:pPr marL="361950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jeweils 2 translatorische und 1 rotatorischer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Darstellung und Kontrolle des dreidimensionalen Raumes erfolgt über den </a:t>
            </a:r>
            <a:r>
              <a:rPr lang="de-DE" sz="10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Ursprung.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Modellbrowser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Ursprungsdarstellung auf dem Bildschirm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Koordinaten Identifikator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Orientierung und Position der Entwurfsansicht in der 1. Skizze gibt es neun Freiheitsgrade.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entsteht die Frage, welche Ursprungsebene für die 1.Skizze aktiviert werden muss. 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nagit_SNGOUT2139" descr="Ein Bild, das Text, Schrift, Screenshot enthält.&#10;&#10;Automatisch generierte Beschreibung">
            <a:extLst>
              <a:ext uri="{FF2B5EF4-FFF2-40B4-BE49-F238E27FC236}">
                <a16:creationId xmlns:a16="http://schemas.microsoft.com/office/drawing/2014/main" id="{53C6E02C-464D-B8C9-B0ED-9406E09212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19" y="5315526"/>
            <a:ext cx="627088" cy="971984"/>
          </a:xfrm>
          <a:prstGeom prst="rect">
            <a:avLst/>
          </a:prstGeom>
        </p:spPr>
      </p:pic>
      <p:pic>
        <p:nvPicPr>
          <p:cNvPr id="10" name="Grafik 9" descr="Ein Bild, das Diagramm, Reihe, Origami, Design enthält.&#10;&#10;KI-generierte Inhalte können fehlerhaft sein.">
            <a:extLst>
              <a:ext uri="{FF2B5EF4-FFF2-40B4-BE49-F238E27FC236}">
                <a16:creationId xmlns:a16="http://schemas.microsoft.com/office/drawing/2014/main" id="{E64EF39F-4CEF-162F-286A-56C8CFF1AF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344" y="5194392"/>
            <a:ext cx="1089691" cy="1093118"/>
          </a:xfrm>
          <a:prstGeom prst="rect">
            <a:avLst/>
          </a:prstGeom>
        </p:spPr>
      </p:pic>
      <p:pic>
        <p:nvPicPr>
          <p:cNvPr id="11" name="Snagit_SNGOUT2081" descr="Ein Bild, das Origami enthält.&#10;&#10;Automatisch generierte Beschreibung">
            <a:extLst>
              <a:ext uri="{FF2B5EF4-FFF2-40B4-BE49-F238E27FC236}">
                <a16:creationId xmlns:a16="http://schemas.microsoft.com/office/drawing/2014/main" id="{907B6CC0-B6C8-C2F4-3900-E3F24A81B4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18" y="5506951"/>
            <a:ext cx="406894" cy="468000"/>
          </a:xfrm>
          <a:prstGeom prst="rect">
            <a:avLst/>
          </a:prstGeom>
        </p:spPr>
      </p:pic>
      <p:pic>
        <p:nvPicPr>
          <p:cNvPr id="2" name="Snagit_PPTF451">
            <a:extLst>
              <a:ext uri="{FF2B5EF4-FFF2-40B4-BE49-F238E27FC236}">
                <a16:creationId xmlns:a16="http://schemas.microsoft.com/office/drawing/2014/main" id="{1C3D2006-4145-D8B9-9243-A11963432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060000"/>
            <a:ext cx="3046351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9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Skizzierebene für 1. Skizze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24478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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Orientierung der Komponente im Raum und die Ansichtsrichtung, die die meisten Informationen enthält, sind bekannt.</a:t>
            </a:r>
            <a:endParaRPr lang="de-DE" sz="1200" b="1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Folgerung </a:t>
            </a: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der </a:t>
            </a:r>
            <a:r>
              <a:rPr lang="de-DE" sz="12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räumlich visuellen Vorstellung </a:t>
            </a: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Aufgabenstellung: 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Ursprungsebene für die erste Skizze ist senkrecht zur Projektionsrichtung der Entwurfsansicht, also der Ansicht mit den meisten Informationen.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1D9CD6F-CE60-03A3-025C-FC92E75DF9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761449"/>
            <a:ext cx="1980000" cy="203677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AAA3A34-35EA-3710-F855-C543391090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463" y="2846691"/>
            <a:ext cx="1728000" cy="1866290"/>
          </a:xfrm>
          <a:prstGeom prst="rect">
            <a:avLst/>
          </a:prstGeom>
        </p:spPr>
      </p:pic>
      <p:sp>
        <p:nvSpPr>
          <p:cNvPr id="16" name="Abgerundetes Rechteck 9">
            <a:extLst>
              <a:ext uri="{FF2B5EF4-FFF2-40B4-BE49-F238E27FC236}">
                <a16:creationId xmlns:a16="http://schemas.microsoft.com/office/drawing/2014/main" id="{13211A4B-1685-F7EF-8428-989A45F505C4}"/>
              </a:ext>
            </a:extLst>
          </p:cNvPr>
          <p:cNvSpPr/>
          <p:nvPr/>
        </p:nvSpPr>
        <p:spPr>
          <a:xfrm>
            <a:off x="1025426" y="5075982"/>
            <a:ext cx="1988957" cy="62834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Bauteil im 3D-Raum orientiert und positioniert; Projektionsrichtung </a:t>
            </a:r>
            <a:r>
              <a:rPr lang="de-DE" sz="90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Entwurfsansicht</a:t>
            </a: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Abgerundetes Rechteck 9">
            <a:extLst>
              <a:ext uri="{FF2B5EF4-FFF2-40B4-BE49-F238E27FC236}">
                <a16:creationId xmlns:a16="http://schemas.microsoft.com/office/drawing/2014/main" id="{81AB00CD-ABE1-D747-48C8-E332FF7125DA}"/>
              </a:ext>
            </a:extLst>
          </p:cNvPr>
          <p:cNvSpPr/>
          <p:nvPr/>
        </p:nvSpPr>
        <p:spPr>
          <a:xfrm>
            <a:off x="3665808" y="5075982"/>
            <a:ext cx="2129309" cy="68341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Ursprungsebene der 1.Skizze ist orthogonal zur Projektionsrichtung der Entwurfsansicht, also der   X-Y Ebene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671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A6274D-EACB-93AE-A371-30F44DB62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E51C77E-2E51-4961-4A52-0CE9F6D73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01F3EDCD-DD4A-5D05-B037-14B098A78010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Skizzierebene für 1. Skizze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E098A536-1DBA-6EED-3F00-54841CE5C9BB}"/>
              </a:ext>
            </a:extLst>
          </p:cNvPr>
          <p:cNvSpPr/>
          <p:nvPr/>
        </p:nvSpPr>
        <p:spPr>
          <a:xfrm>
            <a:off x="6480000" y="1440000"/>
            <a:ext cx="4211814" cy="24478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weiteres Beispiel zeigt die Komponente in einer neuen Orientierung, um 90° um die Y‑Achse gedreht.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Projektionsrichtung für die Ansicht mit den meisten Informationen (Entwurfsansicht) ist nun die X-Achse.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Daraus ergibt sich die Y-Z Ebene als Ursprungsebene für die 1. Skizze.</a:t>
            </a:r>
          </a:p>
        </p:txBody>
      </p:sp>
      <p:sp>
        <p:nvSpPr>
          <p:cNvPr id="17" name="Abgerundetes Rechteck 9">
            <a:extLst>
              <a:ext uri="{FF2B5EF4-FFF2-40B4-BE49-F238E27FC236}">
                <a16:creationId xmlns:a16="http://schemas.microsoft.com/office/drawing/2014/main" id="{C213D4BB-56BC-D455-A93D-938CE568F8F1}"/>
              </a:ext>
            </a:extLst>
          </p:cNvPr>
          <p:cNvSpPr/>
          <p:nvPr/>
        </p:nvSpPr>
        <p:spPr>
          <a:xfrm>
            <a:off x="3665808" y="5075982"/>
            <a:ext cx="2129309" cy="683412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Ursprungsebene der 1.Skizze ist orthogonal zur Projektionsrichtung der Entwurfsansicht, also der  Y-Z Ebene</a:t>
            </a:r>
          </a:p>
        </p:txBody>
      </p:sp>
      <p:pic>
        <p:nvPicPr>
          <p:cNvPr id="9" name="Snagit_PPT983">
            <a:extLst>
              <a:ext uri="{FF2B5EF4-FFF2-40B4-BE49-F238E27FC236}">
                <a16:creationId xmlns:a16="http://schemas.microsoft.com/office/drawing/2014/main" id="{BB26B9CB-C53A-1169-1955-897030608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993" y="2321712"/>
            <a:ext cx="2772394" cy="26273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80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4978A9-F793-EF3E-23A1-A701B6692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965A326-EE3F-8571-9FCB-8B83EF5B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6DFFBFF-F8FD-B99B-E99F-8EA98661E4FC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Bezugssystem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3F2E5656-B6C1-AE36-5B3C-73430D0BAA76}"/>
              </a:ext>
            </a:extLst>
          </p:cNvPr>
          <p:cNvSpPr/>
          <p:nvPr/>
        </p:nvSpPr>
        <p:spPr>
          <a:xfrm>
            <a:off x="6480000" y="1440000"/>
            <a:ext cx="4211814" cy="547218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∑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der konsequenten Umsetzung der Vorgehensweise sind die Ursprünge der 3D-CAD-Komponenten identisch, d.h. konsistent.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Wenn die Konsistenz der Ursprünge der Komponenten einer Baugruppe sichergestellt ist, können diese automatisiert platziert werden. Sie kennen ihre Position und Orientierung!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entsprechende Inventor Feature ist der Dialog FIXIEREN UND AM URSPRUNG PLATZIEREN: Der Befehl verbindet eine Auswahl von Komponenten einer Baugruppe mit dem Ursprungsknoten des Browsers.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="/>
            </a:pPr>
            <a:r>
              <a:rPr lang="de-DE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B.O.R.N.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Technologie: Base </a:t>
            </a:r>
            <a:r>
              <a:rPr lang="de-DE" sz="1000" dirty="0" err="1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Orphan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Reference Node. </a:t>
            </a:r>
          </a:p>
          <a:p>
            <a:pPr marL="176213" algn="just">
              <a:lnSpc>
                <a:spcPct val="150000"/>
              </a:lnSpc>
              <a:buClr>
                <a:schemeClr val="accent2"/>
              </a:buClr>
            </a:pP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Darstellung bedeutet: 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Der Basis Bezugs Knoten (</a:t>
            </a:r>
            <a:r>
              <a:rPr lang="de-DE" sz="1000" i="1" dirty="0" err="1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reference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000" i="1" dirty="0" err="1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node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ist Waise (</a:t>
            </a:r>
            <a:r>
              <a:rPr lang="de-DE" sz="1000" i="1" dirty="0" err="1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orphan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hat also keine Eltern und damit keine Historie. Er ist unabhängig und kann nicht gelöscht werden. Jeder Bezug auf Ursprungselemente ist damit garantiert stabil. </a:t>
            </a:r>
            <a:endParaRPr lang="en-GB" sz="1000" i="1" dirty="0">
              <a:solidFill>
                <a:srgbClr val="637D96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=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Snagit_SNGOUT2">
            <a:extLst>
              <a:ext uri="{FF2B5EF4-FFF2-40B4-BE49-F238E27FC236}">
                <a16:creationId xmlns:a16="http://schemas.microsoft.com/office/drawing/2014/main" id="{A1D53C05-7341-C2AF-C878-5D382C909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9" name="Snagit_SNGOUT3">
            <a:extLst>
              <a:ext uri="{FF2B5EF4-FFF2-40B4-BE49-F238E27FC236}">
                <a16:creationId xmlns:a16="http://schemas.microsoft.com/office/drawing/2014/main" id="{16849B1A-6AE1-9B5E-DB0A-8D0DA8419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11" name="Snagit_SNGOUT4">
            <a:extLst>
              <a:ext uri="{FF2B5EF4-FFF2-40B4-BE49-F238E27FC236}">
                <a16:creationId xmlns:a16="http://schemas.microsoft.com/office/drawing/2014/main" id="{0CE5A401-361A-C182-B041-5F578B138C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14" name="Snagit_SNGOUT5">
            <a:extLst>
              <a:ext uri="{FF2B5EF4-FFF2-40B4-BE49-F238E27FC236}">
                <a16:creationId xmlns:a16="http://schemas.microsoft.com/office/drawing/2014/main" id="{B8CEF1DE-31FC-12FD-A14C-3005F1C25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16" name="Snagit_SNGOUT6">
            <a:extLst>
              <a:ext uri="{FF2B5EF4-FFF2-40B4-BE49-F238E27FC236}">
                <a16:creationId xmlns:a16="http://schemas.microsoft.com/office/drawing/2014/main" id="{14C9984B-BEC5-DC48-D00C-FCBC404683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19" name="Snagit_SNGOUT7">
            <a:extLst>
              <a:ext uri="{FF2B5EF4-FFF2-40B4-BE49-F238E27FC236}">
                <a16:creationId xmlns:a16="http://schemas.microsoft.com/office/drawing/2014/main" id="{C78C7667-847C-3A16-666C-F393AF4196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22" name="Snagit_SNGOUT8">
            <a:extLst>
              <a:ext uri="{FF2B5EF4-FFF2-40B4-BE49-F238E27FC236}">
                <a16:creationId xmlns:a16="http://schemas.microsoft.com/office/drawing/2014/main" id="{C7336876-5050-CD26-64D1-6BDD2A5596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24" name="Snagit_SNGOUT9">
            <a:extLst>
              <a:ext uri="{FF2B5EF4-FFF2-40B4-BE49-F238E27FC236}">
                <a16:creationId xmlns:a16="http://schemas.microsoft.com/office/drawing/2014/main" id="{73B26699-1D9E-B04E-25FC-5A2A28A28A9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  <p:pic>
        <p:nvPicPr>
          <p:cNvPr id="28" name="Snagit_SNGOUT10">
            <a:extLst>
              <a:ext uri="{FF2B5EF4-FFF2-40B4-BE49-F238E27FC236}">
                <a16:creationId xmlns:a16="http://schemas.microsoft.com/office/drawing/2014/main" id="{60AFB9F8-B34D-E06B-F9F3-FDF1AE884B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" y="2340000"/>
            <a:ext cx="3300375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111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D6B0DF-AF96-DB92-34E5-E27E94C6F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38BE3538-3BE7-5D62-1FBA-DC8FA11F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3076C6C-D09A-3A44-6E55-9CAB1E321104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</a:t>
            </a:r>
            <a:r>
              <a:rPr lang="de-DE" sz="140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Konsistente Ursprünge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0A93CFEC-AF89-9130-6691-6713D8F2C186}"/>
              </a:ext>
            </a:extLst>
          </p:cNvPr>
          <p:cNvSpPr/>
          <p:nvPr/>
        </p:nvSpPr>
        <p:spPr>
          <a:xfrm>
            <a:off x="6480000" y="1440000"/>
            <a:ext cx="4211814" cy="547218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Vorteile konsistenter Ursprünge: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Eindeutiges, einfaches, schnelles, präzises und stressfreies Platzieren von 3D-CAD-Komponenten.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Komponenten können blind und ohne geometrischen Inhalt platziert werden (Möglichkeit frühzeitigen Platzierens).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Eindeutiger, einfacher und schneller Austausch von Komponenten.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Unabhängigkeit von Bauteilflächen und benachbarten Komponenten (Löschen oder Ersetzen).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Schnelle und eindeutige Erstellung von Teillayouts.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Bewegungsstellungen von Komponenten können schon in der frühen Entwurfsphase definiert und simuliert werden.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Beziehungen zum Ursprung sind nie gefährdet, da dieser nicht verändert werden kann.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8CA28E0-43BD-AB0B-3B91-D9223B2DD248}"/>
              </a:ext>
            </a:extLst>
          </p:cNvPr>
          <p:cNvSpPr/>
          <p:nvPr/>
        </p:nvSpPr>
        <p:spPr>
          <a:xfrm>
            <a:off x="2249562" y="3787488"/>
            <a:ext cx="1692188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B.O.R.N.</a:t>
            </a:r>
            <a:endParaRPr lang="en-GB" sz="18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5945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352800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Skizze mit Entwurfsansicht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Festlegung der Entwurfsabsicht.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Ziel: Vorhersehbares Verhalten der Skizze nach Änderungen. Dies bezieht sich beispielsweise auf folgende Gesichtspunkte: 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Orientierung und Position bezogen auf den Ursprung.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Festlegung der äußeren Gestalt des Profils.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Bestimmung der Abmessungen der Entwurfsansicht.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Position von Formen innerhalb des Profils.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Geometrische Bedingungen zwischen Linien, wie Symmetrie, Parallelität, Lotrecht, </a:t>
            </a:r>
            <a:r>
              <a:rPr lang="de-DE" sz="1000" dirty="0" err="1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Kolinearität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Beziehungen zwischen geometrischen Elementen.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von Bedingungen.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</p:txBody>
      </p:sp>
      <p:pic>
        <p:nvPicPr>
          <p:cNvPr id="8" name="Snagit_SNGOUT4">
            <a:extLst>
              <a:ext uri="{FF2B5EF4-FFF2-40B4-BE49-F238E27FC236}">
                <a16:creationId xmlns:a16="http://schemas.microsoft.com/office/drawing/2014/main" id="{E56A24A4-11CE-7A7F-C0A4-869ADBEBFE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1" name="Snagit_SNGOUT5">
            <a:extLst>
              <a:ext uri="{FF2B5EF4-FFF2-40B4-BE49-F238E27FC236}">
                <a16:creationId xmlns:a16="http://schemas.microsoft.com/office/drawing/2014/main" id="{A7A41D8F-DAA3-D8A8-C471-D028C4EFF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3" name="Snagit_SNGOUT6">
            <a:extLst>
              <a:ext uri="{FF2B5EF4-FFF2-40B4-BE49-F238E27FC236}">
                <a16:creationId xmlns:a16="http://schemas.microsoft.com/office/drawing/2014/main" id="{B7FEA05B-02E4-A57D-5E41-B519A4B3B6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5" name="Snagit_SNGOUT7">
            <a:extLst>
              <a:ext uri="{FF2B5EF4-FFF2-40B4-BE49-F238E27FC236}">
                <a16:creationId xmlns:a16="http://schemas.microsoft.com/office/drawing/2014/main" id="{2A6F34A0-129C-4913-B454-360E4FED5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7" name="Snagit_SNGOUT8">
            <a:extLst>
              <a:ext uri="{FF2B5EF4-FFF2-40B4-BE49-F238E27FC236}">
                <a16:creationId xmlns:a16="http://schemas.microsoft.com/office/drawing/2014/main" id="{26B86AC7-019D-FCBC-FD47-BC9FEAC870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19" name="Snagit_SNGOUT9">
            <a:extLst>
              <a:ext uri="{FF2B5EF4-FFF2-40B4-BE49-F238E27FC236}">
                <a16:creationId xmlns:a16="http://schemas.microsoft.com/office/drawing/2014/main" id="{279EAA92-775D-49F0-3821-EECE7F65B1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160000"/>
            <a:ext cx="4997647" cy="4320000"/>
          </a:xfrm>
          <a:prstGeom prst="rect">
            <a:avLst/>
          </a:prstGeom>
        </p:spPr>
      </p:pic>
      <p:pic>
        <p:nvPicPr>
          <p:cNvPr id="21" name="Snagit_SNGOUT10">
            <a:extLst>
              <a:ext uri="{FF2B5EF4-FFF2-40B4-BE49-F238E27FC236}">
                <a16:creationId xmlns:a16="http://schemas.microsoft.com/office/drawing/2014/main" id="{1FCB88DF-AB38-640C-AA55-6CCF77EEF3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66" y="4867025"/>
            <a:ext cx="1404156" cy="189827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79F434D1-3901-4FD7-2378-314DB1E834E5}"/>
              </a:ext>
            </a:extLst>
          </p:cNvPr>
          <p:cNvSpPr txBox="1"/>
          <p:nvPr/>
        </p:nvSpPr>
        <p:spPr>
          <a:xfrm>
            <a:off x="8694278" y="6698038"/>
            <a:ext cx="1890422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Martin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Intent in Creo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endParaRPr lang="de-DE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600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452044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Techniken zur Bestimmung der Entwurfsabsicht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Abhängigkeiten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Parameter: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Modellparameter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Benutzerparameter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Referenzparameter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Verknüpfte Parameter</a:t>
            </a:r>
          </a:p>
          <a:p>
            <a:pPr marL="357188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Multivalue-Parameter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Bemaßungskonzept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Konstruktions- und Mittellinie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Blöcke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iLogic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Tabellengesteuerte Komponenten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Ʃ"/>
            </a:pPr>
            <a:r>
              <a:rPr lang="de-DE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Kombination der Techniken</a:t>
            </a:r>
          </a:p>
        </p:txBody>
      </p:sp>
      <p:pic>
        <p:nvPicPr>
          <p:cNvPr id="12" name="Snagit_SNGOUT5">
            <a:extLst>
              <a:ext uri="{FF2B5EF4-FFF2-40B4-BE49-F238E27FC236}">
                <a16:creationId xmlns:a16="http://schemas.microsoft.com/office/drawing/2014/main" id="{DEC8770D-E13B-CBC9-FD46-3C8529E59F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3" y="3426867"/>
            <a:ext cx="1440000" cy="1160000"/>
          </a:xfrm>
          <a:prstGeom prst="rect">
            <a:avLst/>
          </a:prstGeom>
        </p:spPr>
      </p:pic>
      <p:pic>
        <p:nvPicPr>
          <p:cNvPr id="16" name="Snagit_SNGOUT7">
            <a:extLst>
              <a:ext uri="{FF2B5EF4-FFF2-40B4-BE49-F238E27FC236}">
                <a16:creationId xmlns:a16="http://schemas.microsoft.com/office/drawing/2014/main" id="{9073E19F-6E45-4DD3-72A3-0B0134AF12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38" y="6170867"/>
            <a:ext cx="648000" cy="346091"/>
          </a:xfrm>
          <a:prstGeom prst="rect">
            <a:avLst/>
          </a:prstGeom>
        </p:spPr>
      </p:pic>
      <p:pic>
        <p:nvPicPr>
          <p:cNvPr id="20" name="Snagit_SNGOUT9">
            <a:extLst>
              <a:ext uri="{FF2B5EF4-FFF2-40B4-BE49-F238E27FC236}">
                <a16:creationId xmlns:a16="http://schemas.microsoft.com/office/drawing/2014/main" id="{512A6612-2667-4027-341B-03E21FD47D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617" y="5653187"/>
            <a:ext cx="1080000" cy="989109"/>
          </a:xfrm>
          <a:prstGeom prst="rect">
            <a:avLst/>
          </a:prstGeom>
        </p:spPr>
      </p:pic>
      <p:pic>
        <p:nvPicPr>
          <p:cNvPr id="24" name="Snagit_SNGOUT11">
            <a:extLst>
              <a:ext uri="{FF2B5EF4-FFF2-40B4-BE49-F238E27FC236}">
                <a16:creationId xmlns:a16="http://schemas.microsoft.com/office/drawing/2014/main" id="{DE380453-2978-B59C-E25E-AB395138AD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00" y="2115802"/>
            <a:ext cx="1980000" cy="1837790"/>
          </a:xfrm>
          <a:prstGeom prst="rect">
            <a:avLst/>
          </a:prstGeom>
        </p:spPr>
      </p:pic>
      <p:pic>
        <p:nvPicPr>
          <p:cNvPr id="26" name="Snagit_SNGOUT12">
            <a:extLst>
              <a:ext uri="{FF2B5EF4-FFF2-40B4-BE49-F238E27FC236}">
                <a16:creationId xmlns:a16="http://schemas.microsoft.com/office/drawing/2014/main" id="{0E895383-6C98-8AE7-963D-AE076F37FB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3" y="4932764"/>
            <a:ext cx="1800000" cy="722628"/>
          </a:xfrm>
          <a:prstGeom prst="rect">
            <a:avLst/>
          </a:prstGeom>
        </p:spPr>
      </p:pic>
      <p:pic>
        <p:nvPicPr>
          <p:cNvPr id="30" name="Snagit_SNGOUT14">
            <a:extLst>
              <a:ext uri="{FF2B5EF4-FFF2-40B4-BE49-F238E27FC236}">
                <a16:creationId xmlns:a16="http://schemas.microsoft.com/office/drawing/2014/main" id="{882F9167-F000-81FC-981F-F9AEB6AE3D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251" y="3426610"/>
            <a:ext cx="1516733" cy="1620000"/>
          </a:xfrm>
          <a:prstGeom prst="rect">
            <a:avLst/>
          </a:prstGeom>
        </p:spPr>
      </p:pic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D2EEFC5-8C43-A45D-4475-DBD135F0390D}"/>
              </a:ext>
            </a:extLst>
          </p:cNvPr>
          <p:cNvGrpSpPr/>
          <p:nvPr/>
        </p:nvGrpSpPr>
        <p:grpSpPr>
          <a:xfrm>
            <a:off x="854303" y="2426297"/>
            <a:ext cx="994738" cy="654673"/>
            <a:chOff x="854302" y="2247988"/>
            <a:chExt cx="994738" cy="654673"/>
          </a:xfrm>
        </p:grpSpPr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F691EC67-7612-2D53-D5FE-CFA38B7A29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302" y="2540412"/>
              <a:ext cx="254348" cy="234000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3AE7DEDE-F68F-8F07-2473-86429611D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5202" y="2247988"/>
              <a:ext cx="234000" cy="234000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4C64F347-57E6-2709-35AD-3B0003218C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5149" y="2668661"/>
              <a:ext cx="243750" cy="234000"/>
            </a:xfrm>
            <a:prstGeom prst="rect">
              <a:avLst/>
            </a:prstGeom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A0D9194A-8628-AB59-93FA-A5152FBF6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5214" y="2451600"/>
              <a:ext cx="223826" cy="234000"/>
            </a:xfrm>
            <a:prstGeom prst="rect">
              <a:avLst/>
            </a:prstGeom>
          </p:spPr>
        </p:pic>
      </p:grpSp>
      <p:pic>
        <p:nvPicPr>
          <p:cNvPr id="4" name="Snagit_SNGOUT3">
            <a:extLst>
              <a:ext uri="{FF2B5EF4-FFF2-40B4-BE49-F238E27FC236}">
                <a16:creationId xmlns:a16="http://schemas.microsoft.com/office/drawing/2014/main" id="{8D0DD1A6-EB2E-E8CD-D7E6-34327B55A6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902" y="2142721"/>
            <a:ext cx="2118753" cy="1152000"/>
          </a:xfrm>
          <a:prstGeom prst="rect">
            <a:avLst/>
          </a:prstGeom>
        </p:spPr>
      </p:pic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972944D-C3EE-D94C-0D0D-ECEE2B3937A1}"/>
              </a:ext>
            </a:extLst>
          </p:cNvPr>
          <p:cNvGrpSpPr/>
          <p:nvPr/>
        </p:nvGrpSpPr>
        <p:grpSpPr>
          <a:xfrm>
            <a:off x="4903492" y="4313437"/>
            <a:ext cx="936000" cy="2679499"/>
            <a:chOff x="9162330" y="3888040"/>
            <a:chExt cx="936000" cy="2679499"/>
          </a:xfrm>
        </p:grpSpPr>
        <p:pic>
          <p:nvPicPr>
            <p:cNvPr id="3" name="Snagit_SNGOUT2">
              <a:extLst>
                <a:ext uri="{FF2B5EF4-FFF2-40B4-BE49-F238E27FC236}">
                  <a16:creationId xmlns:a16="http://schemas.microsoft.com/office/drawing/2014/main" id="{6DD92870-2465-C785-67EB-566C0B74F0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0330" y="3888040"/>
              <a:ext cx="720000" cy="749189"/>
            </a:xfrm>
            <a:prstGeom prst="rect">
              <a:avLst/>
            </a:prstGeom>
          </p:spPr>
        </p:pic>
        <p:pic>
          <p:nvPicPr>
            <p:cNvPr id="8" name="Snagit_SNGOUT3">
              <a:extLst>
                <a:ext uri="{FF2B5EF4-FFF2-40B4-BE49-F238E27FC236}">
                  <a16:creationId xmlns:a16="http://schemas.microsoft.com/office/drawing/2014/main" id="{0A68AC17-E3AA-0240-1B6E-ACAEB0A79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6330" y="4622504"/>
              <a:ext cx="828000" cy="912540"/>
            </a:xfrm>
            <a:prstGeom prst="rect">
              <a:avLst/>
            </a:prstGeom>
          </p:spPr>
        </p:pic>
        <p:pic>
          <p:nvPicPr>
            <p:cNvPr id="10" name="Snagit_SNGOUT4">
              <a:extLst>
                <a:ext uri="{FF2B5EF4-FFF2-40B4-BE49-F238E27FC236}">
                  <a16:creationId xmlns:a16="http://schemas.microsoft.com/office/drawing/2014/main" id="{036EBEAE-9536-3B20-1A12-A79BB0DE0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2330" y="5535044"/>
              <a:ext cx="936000" cy="103249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914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0797D-BB43-1D0A-94BB-FD7F31F2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4A41E6D1-D55C-0AFF-43B1-E66748E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4595CCB-D914-7CF7-2261-64E2D1278902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7DB40928-4439-7264-7B9A-EA4CF57B0553}"/>
              </a:ext>
            </a:extLst>
          </p:cNvPr>
          <p:cNvSpPr/>
          <p:nvPr/>
        </p:nvSpPr>
        <p:spPr>
          <a:xfrm>
            <a:off x="6480000" y="1440000"/>
            <a:ext cx="4211814" cy="496812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Bemaßungskonzept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Parametrisierung einer Skizze ist nicht mit der Bemaßung einer Zeichnung gleichzusetzen. </a:t>
            </a:r>
          </a:p>
          <a:p>
            <a:pPr marL="358775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Nachteil der Kettenbemaßung in einer Zeichnung: Die Aufsummierung von Toleranzen.</a:t>
            </a:r>
          </a:p>
          <a:p>
            <a:pPr marL="358775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9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Vorteil der Kettenbemaßung in einer Skizze: Die Dimension von Objekten bleibt unabhängig voneinander.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der Parametrisierung: Sicherstellung, dass wichtige Festlegungen nach Änderungen erhalten bleiben. Folgende Anforderungen sind dabei zu beachten: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Vollständige Parametrisierung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Kettenbemaßung bevorzugen (anstatt Parallelbemaßung)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Ursprungsbezug sicherstellen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Unabhängige Bemaßung von Formen (geschlossene Profile innerhalb der Skizze)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Funktionale Gesichtspunkte sicherstellen (z.B. Wandstärken)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Symmetrien nutzen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Referenzparameter für nachfolgende Operationen erzeugen</a:t>
            </a:r>
          </a:p>
        </p:txBody>
      </p:sp>
      <p:pic>
        <p:nvPicPr>
          <p:cNvPr id="11" name="Grafik 10" descr="Ein Bild, das Diagramm, Reihe, Text, parallel enthält.&#10;&#10;Automatisch generierte Beschreibung">
            <a:extLst>
              <a:ext uri="{FF2B5EF4-FFF2-40B4-BE49-F238E27FC236}">
                <a16:creationId xmlns:a16="http://schemas.microsoft.com/office/drawing/2014/main" id="{0E0AB122-FBE9-C461-2C20-FE7F8B0BC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66" y="2706623"/>
            <a:ext cx="2393044" cy="2651118"/>
          </a:xfrm>
          <a:prstGeom prst="rect">
            <a:avLst/>
          </a:prstGeom>
        </p:spPr>
      </p:pic>
      <p:pic>
        <p:nvPicPr>
          <p:cNvPr id="13" name="Grafik 12" descr="Ein Bild, das Diagramm, Reihe, Text, Screenshot enthält.&#10;&#10;Automatisch generierte Beschreibung">
            <a:extLst>
              <a:ext uri="{FF2B5EF4-FFF2-40B4-BE49-F238E27FC236}">
                <a16:creationId xmlns:a16="http://schemas.microsoft.com/office/drawing/2014/main" id="{4963D58A-8134-47F9-DA0C-5405F08EBF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900" y="3059757"/>
            <a:ext cx="2393044" cy="2342372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0FEC0BB0-AD7A-89C4-4840-BC5C583AD578}"/>
              </a:ext>
            </a:extLst>
          </p:cNvPr>
          <p:cNvSpPr txBox="1"/>
          <p:nvPr/>
        </p:nvSpPr>
        <p:spPr>
          <a:xfrm>
            <a:off x="5040000" y="5547143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8930747-A26C-FFD5-CA9D-2CF795B8B717}"/>
              </a:ext>
            </a:extLst>
          </p:cNvPr>
          <p:cNvSpPr txBox="1"/>
          <p:nvPr/>
        </p:nvSpPr>
        <p:spPr>
          <a:xfrm>
            <a:off x="2141550" y="5534900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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646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0797D-BB43-1D0A-94BB-FD7F31F2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4A41E6D1-D55C-0AFF-43B1-E66748E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4595CCB-D914-7CF7-2261-64E2D1278902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7DB40928-4439-7264-7B9A-EA4CF57B0553}"/>
              </a:ext>
            </a:extLst>
          </p:cNvPr>
          <p:cNvSpPr/>
          <p:nvPr/>
        </p:nvSpPr>
        <p:spPr>
          <a:xfrm>
            <a:off x="6480000" y="1440000"/>
            <a:ext cx="4211814" cy="450007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Bemaßungskonzept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Vollständige Parametrisierung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Kettenbemaßung bevorzugen (anstatt Parallelbemaßung)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Ursprungsbezug sicherstellen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Unabhängige Bemaßung von Formen (geschlossene Profile innerhalb der Skizze)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Funktionale Gesichtspunkte sicherstellen (z.B. Wandstärken)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Symmetrien nutzen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Referenzparameter für nachfolgende Operationen erzeugen</a:t>
            </a:r>
          </a:p>
        </p:txBody>
      </p:sp>
      <p:pic>
        <p:nvPicPr>
          <p:cNvPr id="15" name="Grafik 14" descr="Ein Bild, das Diagramm, Reihe, Text, parallel enthält.&#10;&#10;Automatisch generierte Beschreibung">
            <a:extLst>
              <a:ext uri="{FF2B5EF4-FFF2-40B4-BE49-F238E27FC236}">
                <a16:creationId xmlns:a16="http://schemas.microsoft.com/office/drawing/2014/main" id="{3B0166B3-6C13-62FD-E06B-0227E2E40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62" y="1928689"/>
            <a:ext cx="2362103" cy="2362103"/>
          </a:xfrm>
          <a:prstGeom prst="rect">
            <a:avLst/>
          </a:prstGeom>
        </p:spPr>
      </p:pic>
      <p:pic>
        <p:nvPicPr>
          <p:cNvPr id="17" name="Grafik 16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9B93B02F-DC04-84E9-8C98-B52C4EF98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396" y="2116121"/>
            <a:ext cx="1998538" cy="2299717"/>
          </a:xfrm>
          <a:prstGeom prst="rect">
            <a:avLst/>
          </a:prstGeom>
        </p:spPr>
      </p:pic>
      <p:pic>
        <p:nvPicPr>
          <p:cNvPr id="19" name="Grafik 18" descr="Ein Bild, das Text, Diagramm, Reihe, parallel enthält.&#10;&#10;Automatisch generierte Beschreibung">
            <a:extLst>
              <a:ext uri="{FF2B5EF4-FFF2-40B4-BE49-F238E27FC236}">
                <a16:creationId xmlns:a16="http://schemas.microsoft.com/office/drawing/2014/main" id="{F27F289E-9DB7-2475-D2ED-FB0D96ED6A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3" y="4932873"/>
            <a:ext cx="3437171" cy="1993785"/>
          </a:xfrm>
          <a:prstGeom prst="rect">
            <a:avLst/>
          </a:prstGeom>
        </p:spPr>
      </p:pic>
      <p:pic>
        <p:nvPicPr>
          <p:cNvPr id="21" name="Grafik 20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507158BE-9D58-FE1E-F8D0-232E82D697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360" y="4932873"/>
            <a:ext cx="3718077" cy="179768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D13CCBD-67B9-9DCD-4F5F-FD4A221FC64C}"/>
              </a:ext>
            </a:extLst>
          </p:cNvPr>
          <p:cNvSpPr txBox="1"/>
          <p:nvPr/>
        </p:nvSpPr>
        <p:spPr>
          <a:xfrm>
            <a:off x="8079072" y="5466968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F0FE085-DBB0-CFCF-AF9D-14B3A069757D}"/>
              </a:ext>
            </a:extLst>
          </p:cNvPr>
          <p:cNvSpPr txBox="1"/>
          <p:nvPr/>
        </p:nvSpPr>
        <p:spPr>
          <a:xfrm>
            <a:off x="336252" y="2973591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</a:t>
            </a:r>
            <a:endParaRPr lang="en-GB" sz="3200" b="1" dirty="0">
              <a:solidFill>
                <a:srgbClr val="FF0000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21E8BF48-A6DC-FB50-E300-965F891625F2}"/>
              </a:ext>
            </a:extLst>
          </p:cNvPr>
          <p:cNvSpPr txBox="1"/>
          <p:nvPr/>
        </p:nvSpPr>
        <p:spPr>
          <a:xfrm>
            <a:off x="5688346" y="2976147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GB" sz="3200" b="1" dirty="0">
              <a:solidFill>
                <a:srgbClr val="00B050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FB7D03F-9D1D-417A-0EFB-AABB1ACA512B}"/>
              </a:ext>
            </a:extLst>
          </p:cNvPr>
          <p:cNvSpPr txBox="1"/>
          <p:nvPr/>
        </p:nvSpPr>
        <p:spPr>
          <a:xfrm>
            <a:off x="335834" y="5637377"/>
            <a:ext cx="468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>
                <a:solidFill>
                  <a:srgbClr val="FF0000"/>
                </a:solidFill>
                <a:sym typeface="Wingdings 2" panose="05020102010507070707" pitchFamily="18" charset="2"/>
              </a:rPr>
              <a:t>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1746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Abgerundetes Rechteck 5"/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mich: Ausbildung &amp; berufliche Stationen</a:t>
            </a: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1C7CCC5B-1D62-8861-B908-4688EFB594A4}"/>
              </a:ext>
            </a:extLst>
          </p:cNvPr>
          <p:cNvSpPr/>
          <p:nvPr/>
        </p:nvSpPr>
        <p:spPr>
          <a:xfrm>
            <a:off x="6480000" y="1440000"/>
            <a:ext cx="4158494" cy="428405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Technischer Zeichner (Fa. YMOS)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Maschinenbau Studium an der Technischen Universität Darmstadt (Studienschwerpunkte: Konstruktionsmethoden, Werkzeug-maschinen)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Konstruktionsmanagement (Steinbeis Stiftung)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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 Stationen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Technischer Zeichner (Fa. YMOS)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Entwicklungsingenieur (Fa. Trumpf, Fa. Kreuzer)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Inhaber eines Ingenieurbüros (Produktentwicklung &amp; Sonder-maschinen)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für Konstruktion und Entwicklung (AMADA WELD TECH)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Inventor User seit 2002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Fachbuchautor seit 2022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D4CA448-B315-1FF3-09F2-DA9A41F1DC38}"/>
              </a:ext>
            </a:extLst>
          </p:cNvPr>
          <p:cNvGrpSpPr/>
          <p:nvPr/>
        </p:nvGrpSpPr>
        <p:grpSpPr>
          <a:xfrm>
            <a:off x="917414" y="3095883"/>
            <a:ext cx="4014112" cy="3276117"/>
            <a:chOff x="782900" y="3024000"/>
            <a:chExt cx="4014112" cy="3276117"/>
          </a:xfrm>
        </p:grpSpPr>
        <p:pic>
          <p:nvPicPr>
            <p:cNvPr id="3" name="Grafik 2" descr="Ein Bild, das Text, Handschrift, parallel, Schild enthält.">
              <a:extLst>
                <a:ext uri="{FF2B5EF4-FFF2-40B4-BE49-F238E27FC236}">
                  <a16:creationId xmlns:a16="http://schemas.microsoft.com/office/drawing/2014/main" id="{78518D02-648C-7BE2-54EC-28B949C9D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9502" y="3024000"/>
              <a:ext cx="2160908" cy="2880000"/>
            </a:xfrm>
            <a:prstGeom prst="rect">
              <a:avLst/>
            </a:prstGeom>
          </p:spPr>
        </p:pic>
        <p:sp>
          <p:nvSpPr>
            <p:cNvPr id="8" name="Abgerundetes Rechteck 5">
              <a:extLst>
                <a:ext uri="{FF2B5EF4-FFF2-40B4-BE49-F238E27FC236}">
                  <a16:creationId xmlns:a16="http://schemas.microsoft.com/office/drawing/2014/main" id="{B6713771-6398-8299-74B8-116D99DCBB59}"/>
                </a:ext>
              </a:extLst>
            </p:cNvPr>
            <p:cNvSpPr/>
            <p:nvPr/>
          </p:nvSpPr>
          <p:spPr>
            <a:xfrm>
              <a:off x="782900" y="6048000"/>
              <a:ext cx="4014112" cy="252117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>
                  <a:schemeClr val="accent2"/>
                </a:buClr>
              </a:pPr>
              <a:r>
                <a:rPr lang="de-DE" sz="90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Beim Aufräumen gefundene Verpackung meiner 1. Inventor Version</a:t>
              </a:r>
            </a:p>
          </p:txBody>
        </p:sp>
      </p:grpSp>
      <p:pic>
        <p:nvPicPr>
          <p:cNvPr id="9" name="Grafik 8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5D842050-CCE1-5889-4A69-070B6281F3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44" y="5309675"/>
            <a:ext cx="1243257" cy="1620000"/>
          </a:xfrm>
          <a:prstGeom prst="rect">
            <a:avLst/>
          </a:prstGeom>
        </p:spPr>
      </p:pic>
      <p:pic>
        <p:nvPicPr>
          <p:cNvPr id="10" name="Grafik 9" descr="Ein Bild, das Text, Screenshot, Flugzeug, Diagramm enthält.&#10;&#10;Automatisch generierte Beschreibung">
            <a:extLst>
              <a:ext uri="{FF2B5EF4-FFF2-40B4-BE49-F238E27FC236}">
                <a16:creationId xmlns:a16="http://schemas.microsoft.com/office/drawing/2014/main" id="{6780133D-5E0B-0232-66E8-7CF25FAAB2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10" y="5309675"/>
            <a:ext cx="1262199" cy="162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536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00797D-BB43-1D0A-94BB-FD7F31F22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4A41E6D1-D55C-0AFF-43B1-E66748E42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C4595CCB-D914-7CF7-2261-64E2D1278902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7DB40928-4439-7264-7B9A-EA4CF57B0553}"/>
              </a:ext>
            </a:extLst>
          </p:cNvPr>
          <p:cNvSpPr/>
          <p:nvPr/>
        </p:nvSpPr>
        <p:spPr>
          <a:xfrm>
            <a:off x="6480000" y="1378126"/>
            <a:ext cx="4211814" cy="374106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Kombination von Bestimmungstechniken der Entwurfsabsicht ergibt stets eine Anzahl von Ansätzen, die zum gleichen Ziel führen.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 sichern einen schnellen Zugriff. Erhöhen jedoch Komplexität.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Abhängigkeiten sind teilweise umständlich zu editieren.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Arbeiten mit Konstruktionslinien verringert die Anzahl von Änderungsschleifen und erhöht die Präzision einer Skizze, indem verfügbare Informationen von dieser berücksichtigt werden. 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Referenzparameter sind nützlich: Zur Wiederverwendung und Kontrolle.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Konzept der Bemaßung sowie der Bestimmung mit Abhängigkeiten kann für den Fall eines unerwarteten Verhaltens bei Änderungen jederzeit umgebaut werden. 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14EF0AC-A4AA-95A9-D2AD-F292F18543B9}"/>
              </a:ext>
            </a:extLst>
          </p:cNvPr>
          <p:cNvGrpSpPr/>
          <p:nvPr/>
        </p:nvGrpSpPr>
        <p:grpSpPr>
          <a:xfrm>
            <a:off x="1065361" y="2375681"/>
            <a:ext cx="1814229" cy="4574179"/>
            <a:chOff x="1065361" y="2375681"/>
            <a:chExt cx="1814229" cy="4574179"/>
          </a:xfrm>
        </p:grpSpPr>
        <p:pic>
          <p:nvPicPr>
            <p:cNvPr id="11" name="Grafik 10" descr="Ein Bild, das Text, Reihe, Diagramm, Screenshot enthält.&#10;&#10;Automatisch generierte Beschreibung">
              <a:extLst>
                <a:ext uri="{FF2B5EF4-FFF2-40B4-BE49-F238E27FC236}">
                  <a16:creationId xmlns:a16="http://schemas.microsoft.com/office/drawing/2014/main" id="{C8DF8D8F-30D7-2AAB-9C94-CD68132D3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0" y="2375681"/>
              <a:ext cx="1799590" cy="1126490"/>
            </a:xfrm>
            <a:prstGeom prst="rect">
              <a:avLst/>
            </a:prstGeom>
          </p:spPr>
        </p:pic>
        <p:pic>
          <p:nvPicPr>
            <p:cNvPr id="12" name="Grafik 11" descr="Ein Bild, das Reihe, Diagramm, Text, Schrift enthält.&#10;&#10;Automatisch generierte Beschreibung">
              <a:extLst>
                <a:ext uri="{FF2B5EF4-FFF2-40B4-BE49-F238E27FC236}">
                  <a16:creationId xmlns:a16="http://schemas.microsoft.com/office/drawing/2014/main" id="{31E99B23-5CE6-B424-291F-B3499416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0" y="3998373"/>
              <a:ext cx="1799590" cy="1079500"/>
            </a:xfrm>
            <a:prstGeom prst="rect">
              <a:avLst/>
            </a:prstGeom>
          </p:spPr>
        </p:pic>
        <p:pic>
          <p:nvPicPr>
            <p:cNvPr id="13" name="Grafik 12" descr="Ein Bild, das Text, Reihe, Diagramm, Screenshot enthält.&#10;&#10;Automatisch generierte Beschreibung">
              <a:extLst>
                <a:ext uri="{FF2B5EF4-FFF2-40B4-BE49-F238E27FC236}">
                  <a16:creationId xmlns:a16="http://schemas.microsoft.com/office/drawing/2014/main" id="{F9AB9D69-1F90-C64F-D349-349B7229F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0" y="5592668"/>
              <a:ext cx="1799590" cy="1126490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5EED090-2652-592E-CF58-991F861965BD}"/>
                </a:ext>
              </a:extLst>
            </p:cNvPr>
            <p:cNvSpPr txBox="1"/>
            <p:nvPr/>
          </p:nvSpPr>
          <p:spPr>
            <a:xfrm>
              <a:off x="1177191" y="3445629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700" i="1" dirty="0">
                  <a:solidFill>
                    <a:srgbClr val="637D96"/>
                  </a:solidFill>
                  <a:latin typeface="Arial  "/>
                </a:rPr>
                <a:t>Mittelpunkte horizontal &amp; vertikal zu 0,0</a:t>
              </a:r>
              <a:endParaRPr lang="en-GB" sz="700" i="1" dirty="0">
                <a:solidFill>
                  <a:srgbClr val="637D96"/>
                </a:solidFill>
                <a:latin typeface="Arial  "/>
              </a:endParaRP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DC28D34-9050-8522-AAF2-2179E222C8B5}"/>
                </a:ext>
              </a:extLst>
            </p:cNvPr>
            <p:cNvSpPr txBox="1"/>
            <p:nvPr/>
          </p:nvSpPr>
          <p:spPr>
            <a:xfrm>
              <a:off x="1065361" y="5066381"/>
              <a:ext cx="1392881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Diagonalen-Mittelpunkt auf 0,0</a:t>
              </a:r>
              <a:endParaRPr lang="en-GB" dirty="0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13E9C257-4308-0379-5F84-95B2CA9CC083}"/>
                </a:ext>
              </a:extLst>
            </p:cNvPr>
            <p:cNvSpPr txBox="1"/>
            <p:nvPr/>
          </p:nvSpPr>
          <p:spPr>
            <a:xfrm>
              <a:off x="1220551" y="6642083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Symmetrie zu projizierten Ebenen</a:t>
              </a:r>
              <a:endParaRPr lang="en-GB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D3C22FB-F683-1544-372A-C905D7B4CABE}"/>
              </a:ext>
            </a:extLst>
          </p:cNvPr>
          <p:cNvGrpSpPr/>
          <p:nvPr/>
        </p:nvGrpSpPr>
        <p:grpSpPr>
          <a:xfrm>
            <a:off x="3780000" y="2381667"/>
            <a:ext cx="1799590" cy="4596320"/>
            <a:chOff x="3780000" y="2381667"/>
            <a:chExt cx="1799590" cy="4596320"/>
          </a:xfrm>
        </p:grpSpPr>
        <p:pic>
          <p:nvPicPr>
            <p:cNvPr id="14" name="Grafik 13" descr="Ein Bild, das Text, Reihe, Diagramm, Schrift enthält.&#10;&#10;Automatisch generierte Beschreibung">
              <a:extLst>
                <a:ext uri="{FF2B5EF4-FFF2-40B4-BE49-F238E27FC236}">
                  <a16:creationId xmlns:a16="http://schemas.microsoft.com/office/drawing/2014/main" id="{478537C1-84F0-E440-DDCD-4A51505F4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00" y="2381667"/>
              <a:ext cx="1799590" cy="1165860"/>
            </a:xfrm>
            <a:prstGeom prst="rect">
              <a:avLst/>
            </a:prstGeom>
          </p:spPr>
        </p:pic>
        <p:pic>
          <p:nvPicPr>
            <p:cNvPr id="15" name="Grafik 14" descr="Ein Bild, das Reihe, Diagramm, parallel, Screenshot enthält.&#10;&#10;Automatisch generierte Beschreibung">
              <a:extLst>
                <a:ext uri="{FF2B5EF4-FFF2-40B4-BE49-F238E27FC236}">
                  <a16:creationId xmlns:a16="http://schemas.microsoft.com/office/drawing/2014/main" id="{9F725A66-6B61-EE4E-2032-F4752E7EB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5"/>
            <a:stretch>
              <a:fillRect/>
            </a:stretch>
          </p:blipFill>
          <p:spPr>
            <a:xfrm>
              <a:off x="3782813" y="4072074"/>
              <a:ext cx="1722651" cy="1047115"/>
            </a:xfrm>
            <a:prstGeom prst="rect">
              <a:avLst/>
            </a:prstGeom>
          </p:spPr>
        </p:pic>
        <p:pic>
          <p:nvPicPr>
            <p:cNvPr id="16" name="Grafik 15" descr="Ein Bild, das Reihe, Text, Diagramm, Rechteck enthält.&#10;&#10;Automatisch generierte Beschreibung">
              <a:extLst>
                <a:ext uri="{FF2B5EF4-FFF2-40B4-BE49-F238E27FC236}">
                  <a16:creationId xmlns:a16="http://schemas.microsoft.com/office/drawing/2014/main" id="{8478BA2B-F94D-B861-EC37-4ED71CE83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0000" y="5591158"/>
              <a:ext cx="1799590" cy="1050925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343A16EB-0648-047C-8C1D-866B11784FA9}"/>
                </a:ext>
              </a:extLst>
            </p:cNvPr>
            <p:cNvSpPr txBox="1"/>
            <p:nvPr/>
          </p:nvSpPr>
          <p:spPr>
            <a:xfrm>
              <a:off x="3877191" y="3482069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Bemaßung mit 0,0 als Bezug</a:t>
              </a:r>
              <a:endParaRPr lang="en-GB" dirty="0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9A6002C0-6B68-5031-4F92-8CA2749CDD00}"/>
                </a:ext>
              </a:extLst>
            </p:cNvPr>
            <p:cNvSpPr txBox="1"/>
            <p:nvPr/>
          </p:nvSpPr>
          <p:spPr>
            <a:xfrm>
              <a:off x="3796980" y="5045891"/>
              <a:ext cx="13584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Linienmittelpunkte koinzident zu projizierten Ebenen</a:t>
              </a:r>
              <a:endParaRPr lang="en-GB" dirty="0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3011A957-3B26-0530-CC8C-389E55B65D5D}"/>
                </a:ext>
              </a:extLst>
            </p:cNvPr>
            <p:cNvSpPr txBox="1"/>
            <p:nvPr/>
          </p:nvSpPr>
          <p:spPr>
            <a:xfrm>
              <a:off x="3792818" y="6562489"/>
              <a:ext cx="13928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algn="ctr">
                <a:defRPr sz="700" i="1">
                  <a:solidFill>
                    <a:srgbClr val="637D96"/>
                  </a:solidFill>
                  <a:latin typeface="Arial  "/>
                </a:defRPr>
              </a:lvl1pPr>
            </a:lstStyle>
            <a:p>
              <a:r>
                <a:rPr lang="de-DE" dirty="0"/>
                <a:t>Konstruktionslinie zwischen Linienmittelpunkte; Mittelpunkt der KL koinzident zu 0,0</a:t>
              </a:r>
              <a:endParaRPr lang="en-GB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596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B67D17-415F-7C6F-5EF6-618E6D377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668F5638-5483-5272-2FED-8168A1917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23EA729-DF2D-F1BD-0A5E-CEE26F16404C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Top-down-Ansatz: (Versuch) einer Begriffsklärung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F7F6F6A2-19FF-090E-9C6D-7CE2A25E393A}"/>
              </a:ext>
            </a:extLst>
          </p:cNvPr>
          <p:cNvSpPr/>
          <p:nvPr/>
        </p:nvSpPr>
        <p:spPr>
          <a:xfrm>
            <a:off x="6480000" y="1440000"/>
            <a:ext cx="4211814" cy="51481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Top-down: Annäherung über die sprachliche Bedeutung: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Begriff bezeichnet sowohl einen Ort („Top“) als auch eine Richtung („Down“).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Top-down Ansatz blickt auf die für den Modellaufbau relevanten Informationen (z.B. geometrische Merkmale, Parameter). Dabei lassen sich folgende Aspekte unterscheiden: </a:t>
            </a:r>
          </a:p>
          <a:p>
            <a:pPr marL="409575" indent="-2286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Informationen, die vor der Modellierung verfügbar sind. „Top“ bezeichnet hierbei den Ausgangspunkt des Entwurfes, also den Informationsstatus. </a:t>
            </a:r>
          </a:p>
          <a:p>
            <a:pPr marL="409575" indent="-228600">
              <a:lnSpc>
                <a:spcPct val="150000"/>
              </a:lnSpc>
              <a:buClr>
                <a:schemeClr val="accent2"/>
              </a:buClr>
              <a:buFont typeface="+mj-lt"/>
              <a:buAutoNum type="alphaUcPeriod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Informationen, die Wiederverwendet werden. Benachbarte Komponenten teilen sich beispielsweise gemeinsame Begrenzungsflächen und somit bestimmte Information. „Down“ bedeutet also das Wiederverwenden, Vererben oder Verknüpfen von Informationen.</a:t>
            </a:r>
          </a:p>
          <a:p>
            <a:pPr marL="269875"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down ist die Frage, welche Information ist verfügbar, und  wie können diese wiederverwendet werden.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r>
              <a:rPr lang="de-DE" sz="9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dem Top-down-Ansatz ist weit mehr gemeint, als beispielsweise unter der Begriff Skelettmodellierung verstanden wird.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BA31A03-29AE-040C-20C6-A8FD71A19373}"/>
              </a:ext>
            </a:extLst>
          </p:cNvPr>
          <p:cNvSpPr txBox="1"/>
          <p:nvPr/>
        </p:nvSpPr>
        <p:spPr>
          <a:xfrm>
            <a:off x="8694278" y="6670900"/>
            <a:ext cx="1890422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Martin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 down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Creo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Snagit_SNGOUT2">
            <a:extLst>
              <a:ext uri="{FF2B5EF4-FFF2-40B4-BE49-F238E27FC236}">
                <a16:creationId xmlns:a16="http://schemas.microsoft.com/office/drawing/2014/main" id="{9DB64F4D-FEBD-AFAA-35CB-BF997CC5A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64" y="4787949"/>
            <a:ext cx="1428750" cy="1176153"/>
          </a:xfrm>
          <a:prstGeom prst="rect">
            <a:avLst/>
          </a:prstGeom>
        </p:spPr>
      </p:pic>
      <p:pic>
        <p:nvPicPr>
          <p:cNvPr id="2" name="Snagit_SNGOUT2104">
            <a:extLst>
              <a:ext uri="{FF2B5EF4-FFF2-40B4-BE49-F238E27FC236}">
                <a16:creationId xmlns:a16="http://schemas.microsoft.com/office/drawing/2014/main" id="{DBC78ACF-AD53-4A0E-03B2-2572E671D5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636" y="2256657"/>
            <a:ext cx="1162978" cy="1757907"/>
          </a:xfrm>
          <a:prstGeom prst="rect">
            <a:avLst/>
          </a:prstGeom>
        </p:spPr>
      </p:pic>
      <p:pic>
        <p:nvPicPr>
          <p:cNvPr id="3" name="Snagit_SNGOUT2159">
            <a:extLst>
              <a:ext uri="{FF2B5EF4-FFF2-40B4-BE49-F238E27FC236}">
                <a16:creationId xmlns:a16="http://schemas.microsoft.com/office/drawing/2014/main" id="{D46B4273-7E7B-11E6-076F-A96E4C4907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16" y="2256657"/>
            <a:ext cx="1856223" cy="190458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6443B20-221F-3DB6-D5F5-E72D7C127A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741" y="5125549"/>
            <a:ext cx="1950209" cy="825485"/>
          </a:xfrm>
          <a:prstGeom prst="rect">
            <a:avLst/>
          </a:prstGeom>
        </p:spPr>
      </p:pic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61DDC9CB-C17E-8B3A-EAF9-1F13F07A4F34}"/>
              </a:ext>
            </a:extLst>
          </p:cNvPr>
          <p:cNvSpPr/>
          <p:nvPr/>
        </p:nvSpPr>
        <p:spPr>
          <a:xfrm>
            <a:off x="2648193" y="3077974"/>
            <a:ext cx="501469" cy="161803"/>
          </a:xfrm>
          <a:prstGeom prst="rightArrow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522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808E43-B5CE-4CFA-09C8-A8F2E1427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BBA4E5A8-691D-01E7-24FD-74F1E806E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22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DA8C7B9-B302-733E-8DF4-1C0CE19DB23B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2353C5FB-EB34-8C62-8139-7C0804B43462}"/>
              </a:ext>
            </a:extLst>
          </p:cNvPr>
          <p:cNvSpPr/>
          <p:nvPr/>
        </p:nvSpPr>
        <p:spPr>
          <a:xfrm>
            <a:off x="6499498" y="1440000"/>
            <a:ext cx="4211814" cy="392405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Informationsquellen: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Konzepte: Skizzen, Projektionen, Querschnitte, Schnitte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Geometrische Informationen: Störkontur, Bauraumbegrenzungen, Ebenen, Arbeitsbereich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 aus einem Lastenheft, wie z.B.  Hublängen, Abstände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Handhabungsobjekt (Produktmodell von Kunden): Typisch für Sondermaschinen.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Zuliefermodell: Führungen, Antriebsstrang,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Standards: Normteile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nagit_SNGOUT7">
            <a:extLst>
              <a:ext uri="{FF2B5EF4-FFF2-40B4-BE49-F238E27FC236}">
                <a16:creationId xmlns:a16="http://schemas.microsoft.com/office/drawing/2014/main" id="{6DE33C3C-0095-A43C-A16C-30204124CC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82" y="3779837"/>
            <a:ext cx="4850475" cy="2282948"/>
          </a:xfrm>
          <a:prstGeom prst="rect">
            <a:avLst/>
          </a:prstGeom>
        </p:spPr>
      </p:pic>
      <p:pic>
        <p:nvPicPr>
          <p:cNvPr id="2" name="Snagit_PPTA27">
            <a:extLst>
              <a:ext uri="{FF2B5EF4-FFF2-40B4-BE49-F238E27FC236}">
                <a16:creationId xmlns:a16="http://schemas.microsoft.com/office/drawing/2014/main" id="{04CBE6D1-374D-E30D-F680-8966BC3DFD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35" y="2224437"/>
            <a:ext cx="983965" cy="836370"/>
          </a:xfrm>
          <a:prstGeom prst="rect">
            <a:avLst/>
          </a:prstGeom>
        </p:spPr>
      </p:pic>
      <p:pic>
        <p:nvPicPr>
          <p:cNvPr id="3" name="Snagit_PPTF0FF">
            <a:extLst>
              <a:ext uri="{FF2B5EF4-FFF2-40B4-BE49-F238E27FC236}">
                <a16:creationId xmlns:a16="http://schemas.microsoft.com/office/drawing/2014/main" id="{5F3E18D8-5B73-B00A-38F7-F6F9BFAAF3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7" y="2168487"/>
            <a:ext cx="2164072" cy="9519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95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70AA04-A018-90BE-1DCD-717D52433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EF3073A8-65B6-982A-A839-F668C38E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23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57D16DC7-2C84-80DC-DE9E-376813C5C231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3EEFD2F9-6E05-070A-4A49-48BFCC075FB4}"/>
              </a:ext>
            </a:extLst>
          </p:cNvPr>
          <p:cNvSpPr/>
          <p:nvPr/>
        </p:nvSpPr>
        <p:spPr>
          <a:xfrm>
            <a:off x="6499498" y="1440000"/>
            <a:ext cx="4211814" cy="140373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Informationsquellen: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Aufgabenstellung: Handhabungsobjekt (Produktmodell)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Arial" panose="020B0604020202020204" pitchFamily="34" charset="0"/>
              <a:buChar char="+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Mechanisches Konzept für Handhabungsvorgänge</a:t>
            </a:r>
          </a:p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Entwurfsansicht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8B3A9119-CBFB-915B-2485-06ED744CE6BD}"/>
              </a:ext>
            </a:extLst>
          </p:cNvPr>
          <p:cNvSpPr/>
          <p:nvPr/>
        </p:nvSpPr>
        <p:spPr>
          <a:xfrm>
            <a:off x="834675" y="6605957"/>
            <a:ext cx="5400000" cy="216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de-DE" sz="105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Entwurfsansicht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6DF9309-F009-67CD-766B-C100DD27418D}"/>
              </a:ext>
            </a:extLst>
          </p:cNvPr>
          <p:cNvSpPr txBox="1"/>
          <p:nvPr/>
        </p:nvSpPr>
        <p:spPr>
          <a:xfrm>
            <a:off x="3326259" y="3760343"/>
            <a:ext cx="4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F44097C-A5A3-722A-BAE6-A9CA29BAE7C8}"/>
              </a:ext>
            </a:extLst>
          </p:cNvPr>
          <p:cNvSpPr txBox="1"/>
          <p:nvPr/>
        </p:nvSpPr>
        <p:spPr>
          <a:xfrm>
            <a:off x="3317716" y="5922603"/>
            <a:ext cx="43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</a:t>
            </a:r>
            <a:endParaRPr lang="en-GB" sz="3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04FF83F-15F3-ABF1-7F0E-64498E0DCB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2238098"/>
            <a:ext cx="5414409" cy="1485222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36EA64C-B577-362B-00DD-90557D9277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0" y="4484403"/>
            <a:ext cx="5414409" cy="15157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713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2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CAB1B-3877-8A04-8147-4B91710A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372D784A-899F-16CE-8017-2481D479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24</a:t>
            </a:fld>
            <a:endParaRPr lang="de-DE"/>
          </a:p>
        </p:txBody>
      </p:sp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A0AEFF58-A935-B52A-A559-01C90EA8D14A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6C81CF10-A12E-6DCF-7209-4ECD8CF658E9}"/>
              </a:ext>
            </a:extLst>
          </p:cNvPr>
          <p:cNvSpPr/>
          <p:nvPr/>
        </p:nvSpPr>
        <p:spPr>
          <a:xfrm>
            <a:off x="6480000" y="1440000"/>
            <a:ext cx="4211814" cy="82770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1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</a:t>
            </a:r>
            <a:r>
              <a:rPr lang="de-DE" sz="11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Inventor</a:t>
            </a:r>
            <a:r>
              <a:rPr lang="de-DE" sz="11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können die in der Grafik dargestellten Möglichkeiten zur Vererbung von Informationen genutzt werden.</a:t>
            </a:r>
          </a:p>
        </p:txBody>
      </p:sp>
      <p:pic>
        <p:nvPicPr>
          <p:cNvPr id="6" name="Grafik 5" descr="Ein Bild, das Screenshot, Diagramm, Schwarz, Design enthält.&#10;&#10;KI-generierte Inhalte können fehlerhaft sein.">
            <a:extLst>
              <a:ext uri="{FF2B5EF4-FFF2-40B4-BE49-F238E27FC236}">
                <a16:creationId xmlns:a16="http://schemas.microsoft.com/office/drawing/2014/main" id="{3D18D6A9-6ACC-39C4-2D1E-5F05AB3069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14" y="2303673"/>
            <a:ext cx="6863752" cy="47525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5338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4CEC4F-BB50-1665-3C95-E8ABF80A7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5A4F8A99-8CDA-6F5B-BDD6-BF2900FD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25</a:t>
            </a:fld>
            <a:endParaRPr lang="de-DE"/>
          </a:p>
        </p:txBody>
      </p:sp>
      <p:sp>
        <p:nvSpPr>
          <p:cNvPr id="2" name="Abgerundetes Rechteck 4">
            <a:extLst>
              <a:ext uri="{FF2B5EF4-FFF2-40B4-BE49-F238E27FC236}">
                <a16:creationId xmlns:a16="http://schemas.microsoft.com/office/drawing/2014/main" id="{14054604-2A44-49C6-7A08-D325FF9B7FFC}"/>
              </a:ext>
            </a:extLst>
          </p:cNvPr>
          <p:cNvSpPr/>
          <p:nvPr/>
        </p:nvSpPr>
        <p:spPr>
          <a:xfrm>
            <a:off x="720000" y="1440000"/>
            <a:ext cx="475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CAD-Automatisierung</a:t>
            </a:r>
          </a:p>
        </p:txBody>
      </p:sp>
      <p:pic>
        <p:nvPicPr>
          <p:cNvPr id="3" name="Snagit_SNGOUT2129">
            <a:extLst>
              <a:ext uri="{FF2B5EF4-FFF2-40B4-BE49-F238E27FC236}">
                <a16:creationId xmlns:a16="http://schemas.microsoft.com/office/drawing/2014/main" id="{0857C2CD-95ED-61F9-0E01-380BE479F4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pic>
        <p:nvPicPr>
          <p:cNvPr id="5" name="Snagit_SNGOUT2104">
            <a:extLst>
              <a:ext uri="{FF2B5EF4-FFF2-40B4-BE49-F238E27FC236}">
                <a16:creationId xmlns:a16="http://schemas.microsoft.com/office/drawing/2014/main" id="{5C9F3F2A-3917-85B2-C483-73EA48002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pic>
        <p:nvPicPr>
          <p:cNvPr id="7" name="Snagit_SNGOUT2128">
            <a:extLst>
              <a:ext uri="{FF2B5EF4-FFF2-40B4-BE49-F238E27FC236}">
                <a16:creationId xmlns:a16="http://schemas.microsoft.com/office/drawing/2014/main" id="{180FD2E3-9B51-9380-B593-EA0C468EA2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pic>
        <p:nvPicPr>
          <p:cNvPr id="10" name="Snagit_SNGOUT2091">
            <a:extLst>
              <a:ext uri="{FF2B5EF4-FFF2-40B4-BE49-F238E27FC236}">
                <a16:creationId xmlns:a16="http://schemas.microsoft.com/office/drawing/2014/main" id="{4BA5C29B-4B7B-D389-E5D2-84FBDAE254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pic>
        <p:nvPicPr>
          <p:cNvPr id="12" name="Snagit_SNGOUT2117">
            <a:extLst>
              <a:ext uri="{FF2B5EF4-FFF2-40B4-BE49-F238E27FC236}">
                <a16:creationId xmlns:a16="http://schemas.microsoft.com/office/drawing/2014/main" id="{95B5D87F-9B31-826E-F4BE-EA334D4A01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39999"/>
            <a:ext cx="3600000" cy="2648024"/>
          </a:xfrm>
          <a:prstGeom prst="rect">
            <a:avLst/>
          </a:prstGeom>
        </p:spPr>
      </p:pic>
      <p:pic>
        <p:nvPicPr>
          <p:cNvPr id="13" name="Snagit_SNGOUT2083">
            <a:extLst>
              <a:ext uri="{FF2B5EF4-FFF2-40B4-BE49-F238E27FC236}">
                <a16:creationId xmlns:a16="http://schemas.microsoft.com/office/drawing/2014/main" id="{610E43AB-BB81-1C50-3CDA-2F8C1578B8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3600000" cy="2648024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31503FC7-B032-1432-9D93-BA1A289D9F53}"/>
              </a:ext>
            </a:extLst>
          </p:cNvPr>
          <p:cNvSpPr/>
          <p:nvPr/>
        </p:nvSpPr>
        <p:spPr>
          <a:xfrm>
            <a:off x="6480000" y="1440000"/>
            <a:ext cx="4212000" cy="551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CAD-Automatisierung bedeutet die Berücksichtigung der Wechselwirkung zwischen den Komponenten eines Entwurfes.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Ohne CAD-Automatisierung werden redundante Informationen erzeugt. </a:t>
            </a:r>
          </a:p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Ziel der CAD-Automatisierung ist die Wiederverwendung vorhandener Informationen, z.B. von Parameter oder geometrischer Merkmale. </a:t>
            </a:r>
          </a:p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wird die schnelle und fehlerfreie Anpassung eines Entwurfes ermöglicht und insgesamt effiziente Strukturen erzeugt.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Möglichkeiten der Wiederverwendung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6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6213" indent="-176213"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Komponenten Ebene: </a:t>
            </a:r>
          </a:p>
          <a:p>
            <a:pPr marL="360363" indent="-1762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Überschreiben von Parametern</a:t>
            </a:r>
          </a:p>
          <a:p>
            <a:pPr marL="360363" indent="-1762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Wiederverwendung von Skizzen</a:t>
            </a:r>
          </a:p>
          <a:p>
            <a:pPr marL="176213" indent="-17621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einer neuen Komponente</a:t>
            </a:r>
          </a:p>
          <a:p>
            <a:pPr marL="360363" indent="-184150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>
                <a:tab pos="804863" algn="l"/>
              </a:tabLst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das Vererben von Informationen in neue Komponenten kann die Wechselwirkung zwischen Komponenten automatisiert werden.</a:t>
            </a:r>
          </a:p>
          <a:p>
            <a:pPr marL="180975" indent="-180975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71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FC7E1A-13DC-D1BF-15C7-82661526F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BF1C3B2D-1B12-6EF3-DE1B-F0113507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26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6E09C75-540C-D416-04F0-28F3AB39B5CA}"/>
              </a:ext>
            </a:extLst>
          </p:cNvPr>
          <p:cNvSpPr/>
          <p:nvPr/>
        </p:nvSpPr>
        <p:spPr>
          <a:xfrm>
            <a:off x="6480000" y="1440000"/>
            <a:ext cx="4212000" cy="2406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1450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Vorgehensweise:</a:t>
            </a:r>
          </a:p>
          <a:p>
            <a:pPr marL="7938" lvl="0" fontAlgn="base">
              <a:lnSpc>
                <a:spcPct val="150000"/>
              </a:lnSpc>
              <a:buClr>
                <a:schemeClr val="accent2"/>
              </a:buClr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lvl="0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Führungsquerschnitt erstellen</a:t>
            </a:r>
          </a:p>
          <a:p>
            <a:pPr marL="179388" lvl="0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Bauteile in Baugruppe platzieren </a:t>
            </a:r>
          </a:p>
          <a:p>
            <a:pPr marL="179388" lvl="0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0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Fixieren und am Ursprung platzieren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Block in Grundplatte und Extrusion</a:t>
            </a:r>
          </a:p>
          <a:p>
            <a:pPr marL="179388" lvl="0" indent="-179388" fontAlgn="base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Ableitung Block in Schlitten und Extrusion</a:t>
            </a:r>
          </a:p>
          <a:p>
            <a:pPr marL="358775" fontAlgn="base">
              <a:lnSpc>
                <a:spcPct val="150000"/>
              </a:lnSpc>
              <a:buClr>
                <a:schemeClr val="accent2"/>
              </a:buClr>
            </a:pP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013" lvl="0" indent="-354013" fontAlgn="base">
              <a:lnSpc>
                <a:spcPct val="150000"/>
              </a:lnSpc>
              <a:buClr>
                <a:schemeClr val="accent2"/>
              </a:buClr>
              <a:buFont typeface="Wingdings 2" panose="05020102010507070707" pitchFamily="18" charset="2"/>
              <a:buChar char=""/>
            </a:pPr>
            <a:endParaRPr lang="de-DE" sz="14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bgerundetes Rechteck 4">
            <a:extLst>
              <a:ext uri="{FF2B5EF4-FFF2-40B4-BE49-F238E27FC236}">
                <a16:creationId xmlns:a16="http://schemas.microsoft.com/office/drawing/2014/main" id="{DA54DA42-C034-D302-871A-A8F16A636A1C}"/>
              </a:ext>
            </a:extLst>
          </p:cNvPr>
          <p:cNvSpPr/>
          <p:nvPr/>
        </p:nvSpPr>
        <p:spPr>
          <a:xfrm>
            <a:off x="720000" y="1440000"/>
            <a:ext cx="475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CAD-Automatisierung: Beispiel Führungseinheit</a:t>
            </a:r>
          </a:p>
        </p:txBody>
      </p:sp>
      <p:pic>
        <p:nvPicPr>
          <p:cNvPr id="3" name="Snagit_SNGOUT2102">
            <a:extLst>
              <a:ext uri="{FF2B5EF4-FFF2-40B4-BE49-F238E27FC236}">
                <a16:creationId xmlns:a16="http://schemas.microsoft.com/office/drawing/2014/main" id="{B915E75D-AF03-1FDB-8D80-8CDFC4EF22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pic>
        <p:nvPicPr>
          <p:cNvPr id="4" name="Snagit_SNGOUT2073">
            <a:extLst>
              <a:ext uri="{FF2B5EF4-FFF2-40B4-BE49-F238E27FC236}">
                <a16:creationId xmlns:a16="http://schemas.microsoft.com/office/drawing/2014/main" id="{AA4EB7D3-586F-4DAE-92A5-074C2D2A1B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pic>
        <p:nvPicPr>
          <p:cNvPr id="5" name="Snagit_SNGOUT2099">
            <a:extLst>
              <a:ext uri="{FF2B5EF4-FFF2-40B4-BE49-F238E27FC236}">
                <a16:creationId xmlns:a16="http://schemas.microsoft.com/office/drawing/2014/main" id="{0FA64B21-9167-724C-2D16-FC411CB57B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pic>
        <p:nvPicPr>
          <p:cNvPr id="6" name="Snagit_SNGOUT2071">
            <a:extLst>
              <a:ext uri="{FF2B5EF4-FFF2-40B4-BE49-F238E27FC236}">
                <a16:creationId xmlns:a16="http://schemas.microsoft.com/office/drawing/2014/main" id="{8FE3D1E5-F282-3AD1-AE59-360A5A9B5F6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pic>
        <p:nvPicPr>
          <p:cNvPr id="8" name="Snagit_SNGOUT2096">
            <a:extLst>
              <a:ext uri="{FF2B5EF4-FFF2-40B4-BE49-F238E27FC236}">
                <a16:creationId xmlns:a16="http://schemas.microsoft.com/office/drawing/2014/main" id="{6C060404-1944-C20E-407A-290FB13F6D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240000"/>
            <a:ext cx="4320000" cy="3177629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0F15DF22-921C-1832-CB8D-9AC18800E00E}"/>
              </a:ext>
            </a:extLst>
          </p:cNvPr>
          <p:cNvGrpSpPr/>
          <p:nvPr/>
        </p:nvGrpSpPr>
        <p:grpSpPr>
          <a:xfrm>
            <a:off x="7037795" y="3995861"/>
            <a:ext cx="1548205" cy="1231482"/>
            <a:chOff x="7037795" y="3995861"/>
            <a:chExt cx="1548205" cy="1231482"/>
          </a:xfrm>
        </p:grpSpPr>
        <p:pic>
          <p:nvPicPr>
            <p:cNvPr id="10" name="Snagit_SNGOUT2076">
              <a:extLst>
                <a:ext uri="{FF2B5EF4-FFF2-40B4-BE49-F238E27FC236}">
                  <a16:creationId xmlns:a16="http://schemas.microsoft.com/office/drawing/2014/main" id="{40660A94-6E26-5BF3-5B49-952E66AFB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1898" y="3995861"/>
              <a:ext cx="1440000" cy="940042"/>
            </a:xfrm>
            <a:prstGeom prst="rect">
              <a:avLst/>
            </a:prstGeom>
          </p:spPr>
        </p:pic>
        <p:sp>
          <p:nvSpPr>
            <p:cNvPr id="11" name="Abgerundetes Rechteck 5">
              <a:extLst>
                <a:ext uri="{FF2B5EF4-FFF2-40B4-BE49-F238E27FC236}">
                  <a16:creationId xmlns:a16="http://schemas.microsoft.com/office/drawing/2014/main" id="{43087CAB-C891-FD94-9843-F16A93B64D96}"/>
                </a:ext>
              </a:extLst>
            </p:cNvPr>
            <p:cNvSpPr/>
            <p:nvPr/>
          </p:nvSpPr>
          <p:spPr>
            <a:xfrm>
              <a:off x="7037795" y="4867343"/>
              <a:ext cx="1548205" cy="360000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accent2"/>
                </a:buClr>
              </a:pPr>
              <a:r>
                <a:rPr lang="de-DE" sz="90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Kreuzrollenführung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DD05515-5126-191F-FD3A-F539EFD46A5F}"/>
              </a:ext>
            </a:extLst>
          </p:cNvPr>
          <p:cNvGrpSpPr/>
          <p:nvPr/>
        </p:nvGrpSpPr>
        <p:grpSpPr>
          <a:xfrm>
            <a:off x="6930230" y="5469448"/>
            <a:ext cx="1619915" cy="1128181"/>
            <a:chOff x="6930230" y="5469448"/>
            <a:chExt cx="1619915" cy="1128181"/>
          </a:xfrm>
        </p:grpSpPr>
        <p:pic>
          <p:nvPicPr>
            <p:cNvPr id="41" name="Snagit_PPT74E3">
              <a:extLst>
                <a:ext uri="{FF2B5EF4-FFF2-40B4-BE49-F238E27FC236}">
                  <a16:creationId xmlns:a16="http://schemas.microsoft.com/office/drawing/2014/main" id="{3DEDA0F1-D880-FE1D-A1CA-232255652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6086" y="5469448"/>
              <a:ext cx="1548205" cy="726318"/>
            </a:xfrm>
            <a:prstGeom prst="rect">
              <a:avLst/>
            </a:prstGeom>
          </p:spPr>
        </p:pic>
        <p:sp>
          <p:nvSpPr>
            <p:cNvPr id="12" name="Abgerundetes Rechteck 5">
              <a:extLst>
                <a:ext uri="{FF2B5EF4-FFF2-40B4-BE49-F238E27FC236}">
                  <a16:creationId xmlns:a16="http://schemas.microsoft.com/office/drawing/2014/main" id="{26A0758D-0008-ABD9-E0ED-5C1EB5D114BF}"/>
                </a:ext>
              </a:extLst>
            </p:cNvPr>
            <p:cNvSpPr/>
            <p:nvPr/>
          </p:nvSpPr>
          <p:spPr>
            <a:xfrm>
              <a:off x="6930230" y="6237629"/>
              <a:ext cx="1619915" cy="360000"/>
            </a:xfrm>
            <a:prstGeom prst="round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50000"/>
                </a:lnSpc>
                <a:buClr>
                  <a:schemeClr val="accent2"/>
                </a:buClr>
              </a:pPr>
              <a:r>
                <a:rPr lang="de-DE" sz="900" dirty="0">
                  <a:solidFill>
                    <a:srgbClr val="637D9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Block „Führungsquerschnitt“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932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CCAB1B-3877-8A04-8147-4B91710AE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372D784A-899F-16CE-8017-2481D4799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27</a:t>
            </a:fld>
            <a:endParaRPr lang="de-DE"/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6C81CF10-A12E-6DCF-7209-4ECD8CF658E9}"/>
              </a:ext>
            </a:extLst>
          </p:cNvPr>
          <p:cNvSpPr/>
          <p:nvPr/>
        </p:nvSpPr>
        <p:spPr>
          <a:xfrm>
            <a:off x="6499498" y="1440000"/>
            <a:ext cx="4247008" cy="273588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Durch den Parameterimport aus Excel-Tabellen, die Verknüpfung mit Parametern aus anderen Komponenten sowie das Ableiten von Parametern und geometrischen Merkmalen ergeben sich zahlreiche Vererbungspfade, die hier grafisch exemplarisch dargestellt sind.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Außerdem müssen für bestimmte Ableitungen, Besonderheiten berücksichtigt werden: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Skizzen abgeleitet, vererben diese das Ursprungssystem. Allerdings können diese nicht wiederverwendet werden.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Werden Blöcke abgeleitet, ist die Orientierung und Position beim Platzieren des Blockes frei wählbar. Der Block kann beliebig oft platziert werden.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73435F1-DB75-BB27-DEB4-306C9C245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71" y="5421319"/>
            <a:ext cx="2412268" cy="922353"/>
          </a:xfrm>
          <a:prstGeom prst="rect">
            <a:avLst/>
          </a:prstGeom>
        </p:spPr>
      </p:pic>
      <p:pic>
        <p:nvPicPr>
          <p:cNvPr id="13" name="Grafik 12" descr="Ein Bild, das Screenshot, Design enthält.&#10;&#10;Automatisch generierte Beschreibung">
            <a:extLst>
              <a:ext uri="{FF2B5EF4-FFF2-40B4-BE49-F238E27FC236}">
                <a16:creationId xmlns:a16="http://schemas.microsoft.com/office/drawing/2014/main" id="{DBBCABC8-552B-D979-7489-27AC300468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74" y="4448368"/>
            <a:ext cx="1512000" cy="605186"/>
          </a:xfrm>
          <a:prstGeom prst="rect">
            <a:avLst/>
          </a:prstGeom>
        </p:spPr>
      </p:pic>
      <p:pic>
        <p:nvPicPr>
          <p:cNvPr id="15" name="Grafik 14" descr="Ein Bild, das Screenshot, Text, Diagramm, Design enthält.&#10;&#10;Automatisch generierte Beschreibung">
            <a:extLst>
              <a:ext uri="{FF2B5EF4-FFF2-40B4-BE49-F238E27FC236}">
                <a16:creationId xmlns:a16="http://schemas.microsoft.com/office/drawing/2014/main" id="{111CAAB3-2A74-EEB3-6BD5-AF5E12203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243" y="4448368"/>
            <a:ext cx="1440302" cy="605186"/>
          </a:xfrm>
          <a:prstGeom prst="rect">
            <a:avLst/>
          </a:prstGeom>
        </p:spPr>
      </p:pic>
      <p:pic>
        <p:nvPicPr>
          <p:cNvPr id="19" name="Grafik 18" descr="Ein Bild, das Screenshot, Text, Diagramm, Design enthält.&#10;&#10;Automatisch generierte Beschreibung">
            <a:extLst>
              <a:ext uri="{FF2B5EF4-FFF2-40B4-BE49-F238E27FC236}">
                <a16:creationId xmlns:a16="http://schemas.microsoft.com/office/drawing/2014/main" id="{00EC4119-C3C8-DE06-5CD2-9BC37B5DCE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62" y="2562239"/>
            <a:ext cx="1512000" cy="1535173"/>
          </a:xfrm>
          <a:prstGeom prst="rect">
            <a:avLst/>
          </a:prstGeom>
        </p:spPr>
      </p:pic>
      <p:pic>
        <p:nvPicPr>
          <p:cNvPr id="21" name="Grafik 20" descr="Ein Bild, das Screenshot, Text, Software, Betriebssystem enthält.&#10;&#10;Automatisch generierte Beschreibung">
            <a:extLst>
              <a:ext uri="{FF2B5EF4-FFF2-40B4-BE49-F238E27FC236}">
                <a16:creationId xmlns:a16="http://schemas.microsoft.com/office/drawing/2014/main" id="{3E97245F-FB61-24FD-FF75-08BC8EDC303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662" y="5006624"/>
            <a:ext cx="1548000" cy="1183765"/>
          </a:xfrm>
          <a:prstGeom prst="rect">
            <a:avLst/>
          </a:prstGeom>
        </p:spPr>
      </p:pic>
      <p:pic>
        <p:nvPicPr>
          <p:cNvPr id="25" name="Grafik 24" descr="Ein Bild, das Screenshot, Software, Design enthält.&#10;&#10;Automatisch generierte Beschreibung">
            <a:extLst>
              <a:ext uri="{FF2B5EF4-FFF2-40B4-BE49-F238E27FC236}">
                <a16:creationId xmlns:a16="http://schemas.microsoft.com/office/drawing/2014/main" id="{351990EA-1198-F4A7-EA77-1AED8B0238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26" y="2562239"/>
            <a:ext cx="1153056" cy="3628150"/>
          </a:xfrm>
          <a:prstGeom prst="rect">
            <a:avLst/>
          </a:prstGeom>
        </p:spPr>
      </p:pic>
      <p:sp>
        <p:nvSpPr>
          <p:cNvPr id="2" name="Abgerundetes Rechteck 4">
            <a:extLst>
              <a:ext uri="{FF2B5EF4-FFF2-40B4-BE49-F238E27FC236}">
                <a16:creationId xmlns:a16="http://schemas.microsoft.com/office/drawing/2014/main" id="{4E4D1BFB-101E-3FCF-76BD-5E2ACA3D1635}"/>
              </a:ext>
            </a:extLst>
          </p:cNvPr>
          <p:cNvSpPr/>
          <p:nvPr/>
        </p:nvSpPr>
        <p:spPr>
          <a:xfrm>
            <a:off x="720000" y="1440000"/>
            <a:ext cx="4752000" cy="288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►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CAD-Automatisierung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0839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28</a:t>
            </a:fld>
            <a:endParaRPr lang="de-DE"/>
          </a:p>
        </p:txBody>
      </p:sp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5939606E-217C-D563-65CC-F1D316615418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063F4203-B975-4600-FD5B-F65EFBCF1AF3}"/>
              </a:ext>
            </a:extLst>
          </p:cNvPr>
          <p:cNvSpPr/>
          <p:nvPr/>
        </p:nvSpPr>
        <p:spPr>
          <a:xfrm>
            <a:off x="6499498" y="1440000"/>
            <a:ext cx="4283012" cy="6476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Zusammenfassung:</a:t>
            </a:r>
            <a:r>
              <a:rPr lang="de-DE" sz="12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Prinzipien strukturierten Modellierens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6328A68-2A20-CB6A-787E-827D9732FE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160000"/>
            <a:ext cx="5865288" cy="46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1685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29</a:t>
            </a:fld>
            <a:endParaRPr lang="de-DE"/>
          </a:p>
        </p:txBody>
      </p:sp>
      <p:sp>
        <p:nvSpPr>
          <p:cNvPr id="7" name="Abgerundetes Rechteck 5">
            <a:extLst>
              <a:ext uri="{FF2B5EF4-FFF2-40B4-BE49-F238E27FC236}">
                <a16:creationId xmlns:a16="http://schemas.microsoft.com/office/drawing/2014/main" id="{5939606E-217C-D563-65CC-F1D316615418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 in 2D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063F4203-B975-4600-FD5B-F65EFBCF1AF3}"/>
              </a:ext>
            </a:extLst>
          </p:cNvPr>
          <p:cNvSpPr/>
          <p:nvPr/>
        </p:nvSpPr>
        <p:spPr>
          <a:xfrm>
            <a:off x="6499498" y="1440000"/>
            <a:ext cx="4211814" cy="334794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7800" indent="-17780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bisherige Darstellung ist im Kern auch für die Vorgehensweise in 2D gültig.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Entwurf am Zeichenbrett startet mit den Informationen, die bekannt waren.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Arbeit am Zeichenbrett war Top-down pur!</a:t>
            </a:r>
          </a:p>
          <a:p>
            <a:pPr marL="361950" marR="0" lvl="0" indent="-180975" algn="l" defTabSz="99550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637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Die Darstellung ist unabhängig vom Werkzeug</a:t>
            </a:r>
          </a:p>
          <a:p>
            <a:pPr marL="533400" marR="0" lvl="0" indent="-171450" algn="l" defTabSz="99550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637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(Freihandskizze, Zeichnung, 2D-CAD Zeichnung, 3D-CAD Skizze)</a:t>
            </a:r>
          </a:p>
          <a:p>
            <a:pPr marL="361950" marR="0" lvl="0" indent="-180975" algn="l" defTabSz="99550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rgbClr val="637D9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Für viele Aufgaben erzeugt die 3. Dimension keine neuen Informationen: Beispiel: Zylindrische Baugruppen.</a:t>
            </a:r>
          </a:p>
          <a:p>
            <a:pPr marL="361950" marR="0" lvl="0" indent="-180975" algn="l" defTabSz="99550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rgbClr val="637D9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61950" lvl="0" indent="-180975">
              <a:lnSpc>
                <a:spcPct val="150000"/>
              </a:lnSpc>
              <a:buClr>
                <a:srgbClr val="ED7D31"/>
              </a:buClr>
              <a:buFont typeface="Wingdings" panose="05000000000000000000" pitchFamily="2" charset="2"/>
              <a:buChar char="§"/>
              <a:defRPr/>
            </a:pPr>
            <a:r>
              <a:rPr lang="de-DE" sz="1000" i="1" dirty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Fähigkeit, eine Entwurfsansicht in 2D-Layout darzustellen, ist ein Schlüssel für die Effizienz und Qualität eines 3D-Modelles </a:t>
            </a:r>
            <a:endParaRPr kumimoji="0" lang="de-DE" sz="1000" b="0" i="1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5CDCCDB-C6A0-3369-69FC-96E3E3B95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178" y="5075981"/>
            <a:ext cx="1580211" cy="19065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9006034D-8C0A-E16D-1451-020E5622C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2628000"/>
            <a:ext cx="3549748" cy="3852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3253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6359C-5290-19A9-E643-E9F793BB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985A399-194A-B4F0-A2B9-757524EE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E96BB57C-A1C3-0B00-3702-1CA24A9C30D4}"/>
              </a:ext>
            </a:extLst>
          </p:cNvPr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und Ziel des Vortrags</a:t>
            </a: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5B2CAACF-3D4F-E80E-4919-E93B804EF880}"/>
              </a:ext>
            </a:extLst>
          </p:cNvPr>
          <p:cNvSpPr/>
          <p:nvPr/>
        </p:nvSpPr>
        <p:spPr>
          <a:xfrm>
            <a:off x="6479999" y="1439999"/>
            <a:ext cx="4211813" cy="522015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Methodische Grundlagen des Modellierens mit </a:t>
            </a:r>
            <a:r>
              <a:rPr lang="de-DE" sz="12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AUTODESK INVENTOR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cap="small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kann eine reproduzierbare und hohe Modellqualität sichergestellt werden? (Merkmale: Zuverlässig, Effizient, Wiederverwendbar, Benutzerfreundlich)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Aufgrund der langen Marktpräsenz des </a:t>
            </a:r>
            <a:r>
              <a:rPr lang="de-DE" sz="1000" cap="small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stellt sich die Frage, welche neuen Erkenntnisse heute noch gewonnen werden können.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Der Funktionsumfang von Autodesk Inventor sowie die individuellen Arbeitsweisen der Konstrukteure führen zu unterschiedlich aufgebauten Modellhistorien.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Ausgangspunkt dieser Arbeit ist die Annahme, dass sich dennoch allgemeine Prinzipien und Regeln ableiten lassen.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Diese Prinzipien werden in dieser Betrachtung begründet.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Vielleicht ähnlich wie Urs Werhli, der das Chaos einer Nudelsuppe ordnet…</a:t>
            </a:r>
            <a:endParaRPr lang="en-GB" sz="1000" i="1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Snagit_SNGOUT2062">
            <a:extLst>
              <a:ext uri="{FF2B5EF4-FFF2-40B4-BE49-F238E27FC236}">
                <a16:creationId xmlns:a16="http://schemas.microsoft.com/office/drawing/2014/main" id="{DBBC3A78-B717-F7DE-7973-FB3B20B06A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0000" y="3780000"/>
            <a:ext cx="2259110" cy="2880000"/>
          </a:xfrm>
          <a:prstGeom prst="rect">
            <a:avLst/>
          </a:prstGeom>
        </p:spPr>
      </p:pic>
      <p:pic>
        <p:nvPicPr>
          <p:cNvPr id="12" name="Snagit_SNGOUT2069">
            <a:extLst>
              <a:ext uri="{FF2B5EF4-FFF2-40B4-BE49-F238E27FC236}">
                <a16:creationId xmlns:a16="http://schemas.microsoft.com/office/drawing/2014/main" id="{00069552-473C-A522-79C1-6FF98C749F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60000" y="3780000"/>
            <a:ext cx="2242909" cy="288000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F39C0F63-1173-D2B5-ACC4-CB20EB6A26A0}"/>
              </a:ext>
            </a:extLst>
          </p:cNvPr>
          <p:cNvSpPr txBox="1"/>
          <p:nvPr/>
        </p:nvSpPr>
        <p:spPr>
          <a:xfrm>
            <a:off x="1300274" y="6520947"/>
            <a:ext cx="3962360" cy="294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Ursus Werhli, Die Kunst, Aufzuräumen, Kein &amp; Aber, 2024</a:t>
            </a:r>
            <a:endParaRPr lang="en-GB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979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30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4AD7343-C937-E404-D76E-A07215B6DBD7}"/>
              </a:ext>
            </a:extLst>
          </p:cNvPr>
          <p:cNvSpPr/>
          <p:nvPr/>
        </p:nvSpPr>
        <p:spPr>
          <a:xfrm>
            <a:off x="6479999" y="1440000"/>
            <a:ext cx="4212000" cy="2085310"/>
          </a:xfrm>
          <a:prstGeom prst="rect">
            <a:avLst/>
          </a:prstGeom>
        </p:spPr>
        <p:txBody>
          <a:bodyPr wrap="square" tIns="36000">
            <a:spAutoFit/>
          </a:bodyPr>
          <a:lstStyle/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Entsprechend dem Top-down Ansatz sind die ersten Bauteile eines Entwurfes aktive Bauteile (direkt an Handhabungsvorgängen beteiligt).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konsistenten Ursprungsbezug können diese automatisch platziert werden.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Anschließend können schon in der Entwurfsphase Bewegungsstellungen definiert, getestet und präsentiert werden.</a:t>
            </a:r>
          </a:p>
        </p:txBody>
      </p:sp>
      <p:pic>
        <p:nvPicPr>
          <p:cNvPr id="4" name="Snagit_SNGOUT2124">
            <a:extLst>
              <a:ext uri="{FF2B5EF4-FFF2-40B4-BE49-F238E27FC236}">
                <a16:creationId xmlns:a16="http://schemas.microsoft.com/office/drawing/2014/main" id="{38C4DF34-6424-63C4-8EF7-B167816850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500000"/>
            <a:ext cx="1440000" cy="1208571"/>
          </a:xfrm>
          <a:prstGeom prst="rect">
            <a:avLst/>
          </a:prstGeom>
        </p:spPr>
      </p:pic>
      <p:pic>
        <p:nvPicPr>
          <p:cNvPr id="9" name="Snagit_SNGOUT2106">
            <a:extLst>
              <a:ext uri="{FF2B5EF4-FFF2-40B4-BE49-F238E27FC236}">
                <a16:creationId xmlns:a16="http://schemas.microsoft.com/office/drawing/2014/main" id="{C461B90C-EE0C-CC0F-6DFF-C2E66B5E9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3240000"/>
            <a:ext cx="2106446" cy="2880000"/>
          </a:xfrm>
          <a:prstGeom prst="rect">
            <a:avLst/>
          </a:prstGeom>
        </p:spPr>
      </p:pic>
      <p:pic>
        <p:nvPicPr>
          <p:cNvPr id="11" name="Snagit_SNGOUT2118">
            <a:extLst>
              <a:ext uri="{FF2B5EF4-FFF2-40B4-BE49-F238E27FC236}">
                <a16:creationId xmlns:a16="http://schemas.microsoft.com/office/drawing/2014/main" id="{C904A01D-7E88-D9CB-E06F-DB9F7BB5E3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4500000"/>
            <a:ext cx="1440000" cy="1208571"/>
          </a:xfrm>
          <a:prstGeom prst="rect">
            <a:avLst/>
          </a:prstGeom>
        </p:spPr>
      </p:pic>
      <p:pic>
        <p:nvPicPr>
          <p:cNvPr id="13" name="Snagit_SNGOUT2098">
            <a:extLst>
              <a:ext uri="{FF2B5EF4-FFF2-40B4-BE49-F238E27FC236}">
                <a16:creationId xmlns:a16="http://schemas.microsoft.com/office/drawing/2014/main" id="{C645F70A-F4E6-E64E-3660-0FD8A7F857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000" y="3240000"/>
            <a:ext cx="2106445" cy="2880000"/>
          </a:xfrm>
          <a:prstGeom prst="rect">
            <a:avLst/>
          </a:prstGeom>
        </p:spPr>
      </p:pic>
      <p:sp>
        <p:nvSpPr>
          <p:cNvPr id="2" name="Abgerundetes Rechteck 5">
            <a:extLst>
              <a:ext uri="{FF2B5EF4-FFF2-40B4-BE49-F238E27FC236}">
                <a16:creationId xmlns:a16="http://schemas.microsoft.com/office/drawing/2014/main" id="{20353FB4-BF8A-DE12-88E1-B8E4A3067407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Top-down-Ansatz: Bewegungsstellung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708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B18BB4-1303-7FAE-33D8-A46DB8A18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C5E2685-FD83-209D-1789-89CE10F4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31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E965174-4934-3574-899C-1058CEA2A884}"/>
              </a:ext>
            </a:extLst>
          </p:cNvPr>
          <p:cNvSpPr/>
          <p:nvPr/>
        </p:nvSpPr>
        <p:spPr>
          <a:xfrm>
            <a:off x="6479999" y="1439999"/>
            <a:ext cx="4212000" cy="3455962"/>
          </a:xfrm>
          <a:prstGeom prst="rect">
            <a:avLst/>
          </a:prstGeom>
        </p:spPr>
        <p:txBody>
          <a:bodyPr wrap="square" tIns="36000">
            <a:noAutofit/>
          </a:bodyPr>
          <a:lstStyle/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Anforderungen an Konzept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Schnelle Änderungen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Einfache Darstellung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Berücksichtigung des Informationsstatus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auf aktive Komponenten: Aktuatoren, Zulieferkomponenten werden später ergänzt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Verzicht auf Details: Bohrungen, Fasen, Freistiche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Konsistente Ursprünge: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Frühzeitige Prüfung, Simulation und Präsentation</a:t>
            </a: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∑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 unterstützt die effiziente Erstellung von Konzepten</a:t>
            </a:r>
          </a:p>
        </p:txBody>
      </p:sp>
      <p:sp>
        <p:nvSpPr>
          <p:cNvPr id="2" name="Abgerundetes Rechteck 5">
            <a:extLst>
              <a:ext uri="{FF2B5EF4-FFF2-40B4-BE49-F238E27FC236}">
                <a16:creationId xmlns:a16="http://schemas.microsoft.com/office/drawing/2014/main" id="{EEB5E14F-8EF0-1E24-9C42-A058F723793F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Konzepte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nagit_SNGOUT2088">
            <a:extLst>
              <a:ext uri="{FF2B5EF4-FFF2-40B4-BE49-F238E27FC236}">
                <a16:creationId xmlns:a16="http://schemas.microsoft.com/office/drawing/2014/main" id="{41063139-7B3C-25D1-3CAA-30A540A702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4" name="Snagit_SNGOUT2086">
            <a:extLst>
              <a:ext uri="{FF2B5EF4-FFF2-40B4-BE49-F238E27FC236}">
                <a16:creationId xmlns:a16="http://schemas.microsoft.com/office/drawing/2014/main" id="{40B56E41-F525-1E4F-3FF9-033FA682C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5" name="Snagit_SNGOUT2106">
            <a:extLst>
              <a:ext uri="{FF2B5EF4-FFF2-40B4-BE49-F238E27FC236}">
                <a16:creationId xmlns:a16="http://schemas.microsoft.com/office/drawing/2014/main" id="{1ED392B4-EEC5-190B-E64E-D96DEF4E74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6" name="Snagit_SNGOUT2132">
            <a:extLst>
              <a:ext uri="{FF2B5EF4-FFF2-40B4-BE49-F238E27FC236}">
                <a16:creationId xmlns:a16="http://schemas.microsoft.com/office/drawing/2014/main" id="{ADE4D693-3C4C-E8C3-2D30-12A087C15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8" name="Snagit_SNGOUT2098">
            <a:extLst>
              <a:ext uri="{FF2B5EF4-FFF2-40B4-BE49-F238E27FC236}">
                <a16:creationId xmlns:a16="http://schemas.microsoft.com/office/drawing/2014/main" id="{5C13E6B8-9C94-4583-1571-4FA7BB5C24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9" name="Snagit_SNGOUT2124">
            <a:extLst>
              <a:ext uri="{FF2B5EF4-FFF2-40B4-BE49-F238E27FC236}">
                <a16:creationId xmlns:a16="http://schemas.microsoft.com/office/drawing/2014/main" id="{1CF6046F-2726-149B-4AD4-3492F8ED7E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pic>
        <p:nvPicPr>
          <p:cNvPr id="10" name="Snagit_SNGOUT2094">
            <a:extLst>
              <a:ext uri="{FF2B5EF4-FFF2-40B4-BE49-F238E27FC236}">
                <a16:creationId xmlns:a16="http://schemas.microsoft.com/office/drawing/2014/main" id="{9E1568A4-9802-211D-6491-0C14A775E38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880000"/>
            <a:ext cx="4320000" cy="2773050"/>
          </a:xfrm>
          <a:prstGeom prst="rect">
            <a:avLst/>
          </a:prstGeom>
        </p:spPr>
      </p:pic>
      <p:sp>
        <p:nvSpPr>
          <p:cNvPr id="17" name="Foliennummernplatzhalter 37">
            <a:extLst>
              <a:ext uri="{FF2B5EF4-FFF2-40B4-BE49-F238E27FC236}">
                <a16:creationId xmlns:a16="http://schemas.microsoft.com/office/drawing/2014/main" id="{A55B14D6-6FB1-ED47-8456-3A1E17231A0C}"/>
              </a:ext>
            </a:extLst>
          </p:cNvPr>
          <p:cNvSpPr txBox="1">
            <a:spLocks/>
          </p:cNvSpPr>
          <p:nvPr/>
        </p:nvSpPr>
        <p:spPr>
          <a:xfrm>
            <a:off x="0" y="7200000"/>
            <a:ext cx="7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95507" rtl="0" eaLnBrk="1" latinLnBrk="0" hangingPunct="1">
              <a:defRPr sz="12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EE5323D-B9DC-4232-9D2E-366F3F7EE02F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18" name="Snagit_SNGOUT2161">
            <a:extLst>
              <a:ext uri="{FF2B5EF4-FFF2-40B4-BE49-F238E27FC236}">
                <a16:creationId xmlns:a16="http://schemas.microsoft.com/office/drawing/2014/main" id="{BC89EC73-8F24-9F5D-8AF7-2B6B643C3FF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  <p:pic>
        <p:nvPicPr>
          <p:cNvPr id="19" name="Snagit_SNGOUT2130">
            <a:extLst>
              <a:ext uri="{FF2B5EF4-FFF2-40B4-BE49-F238E27FC236}">
                <a16:creationId xmlns:a16="http://schemas.microsoft.com/office/drawing/2014/main" id="{BEF0C8FF-82FE-A27B-9F67-146B5AD563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  <p:pic>
        <p:nvPicPr>
          <p:cNvPr id="20" name="Snagit_SNGOUT2150">
            <a:extLst>
              <a:ext uri="{FF2B5EF4-FFF2-40B4-BE49-F238E27FC236}">
                <a16:creationId xmlns:a16="http://schemas.microsoft.com/office/drawing/2014/main" id="{0BEDE577-2CED-3F4A-DE36-229277A58C4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  <p:pic>
        <p:nvPicPr>
          <p:cNvPr id="21" name="Snagit_SNGOUT2132">
            <a:extLst>
              <a:ext uri="{FF2B5EF4-FFF2-40B4-BE49-F238E27FC236}">
                <a16:creationId xmlns:a16="http://schemas.microsoft.com/office/drawing/2014/main" id="{995BA2B2-BA15-07E3-CA41-C1980EB299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  <p:pic>
        <p:nvPicPr>
          <p:cNvPr id="22" name="Snagit_SNGOUT2150">
            <a:extLst>
              <a:ext uri="{FF2B5EF4-FFF2-40B4-BE49-F238E27FC236}">
                <a16:creationId xmlns:a16="http://schemas.microsoft.com/office/drawing/2014/main" id="{63EC1D3A-DE4C-EECC-DC3B-A314708ECDF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320000"/>
            <a:ext cx="4320000" cy="2773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996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noProof="0" smtClean="0"/>
              <a:pPr/>
              <a:t>32</a:t>
            </a:fld>
            <a:endParaRPr lang="de-DE" noProof="0" dirty="0"/>
          </a:p>
        </p:txBody>
      </p:sp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712D9493-5C71-39AB-ED29-5706ADE5D5E5}"/>
              </a:ext>
            </a:extLst>
          </p:cNvPr>
          <p:cNvSpPr/>
          <p:nvPr/>
        </p:nvSpPr>
        <p:spPr>
          <a:xfrm>
            <a:off x="720000" y="1440000"/>
            <a:ext cx="5129962" cy="36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en-US" sz="140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</a:t>
            </a:r>
            <a:endParaRPr lang="de-DE" sz="1400" cap="small" noProof="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A36765-1A96-4393-E641-778985CB6BD2}"/>
              </a:ext>
            </a:extLst>
          </p:cNvPr>
          <p:cNvSpPr/>
          <p:nvPr/>
        </p:nvSpPr>
        <p:spPr>
          <a:xfrm>
            <a:off x="6479999" y="1440000"/>
            <a:ext cx="4212000" cy="1516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5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Erzeugung eines effizienten </a:t>
            </a:r>
            <a:r>
              <a:rPr lang="de-DE" sz="1050" noProof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 Modelles </a:t>
            </a:r>
            <a:r>
              <a:rPr lang="de-DE" sz="105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besitzt eine CAD-Software keinen Befehl.</a:t>
            </a:r>
          </a:p>
          <a:p>
            <a:pPr marL="182563" indent="-18256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5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Voraussetzung für ein vorhersehbares Modell Verhalten ist die Anwendung der </a:t>
            </a:r>
            <a:r>
              <a:rPr lang="de-DE" sz="1050" cap="small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Top-down Entwurfsstrategie.</a:t>
            </a:r>
          </a:p>
          <a:p>
            <a:pPr marL="182563" indent="-182563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050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bildet detailliert die logischen Schritte der frühen Entwurfs-Phase ab.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70658E-CEC9-7EB7-1728-A2329D7A86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390" y="2368627"/>
            <a:ext cx="1731181" cy="41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78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2C9367-EC55-718F-D467-69C5B496FF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8CF10B0F-76A7-8526-42E7-420819DE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noProof="0" smtClean="0"/>
              <a:pPr/>
              <a:t>33</a:t>
            </a:fld>
            <a:endParaRPr lang="de-DE" noProof="0" dirty="0"/>
          </a:p>
        </p:txBody>
      </p:sp>
      <p:sp>
        <p:nvSpPr>
          <p:cNvPr id="15" name="Abgerundetes Rechteck 13">
            <a:extLst>
              <a:ext uri="{FF2B5EF4-FFF2-40B4-BE49-F238E27FC236}">
                <a16:creationId xmlns:a16="http://schemas.microsoft.com/office/drawing/2014/main" id="{61C376F7-4B13-00C3-76D6-1D6A70C2D859}"/>
              </a:ext>
            </a:extLst>
          </p:cNvPr>
          <p:cNvSpPr/>
          <p:nvPr/>
        </p:nvSpPr>
        <p:spPr>
          <a:xfrm>
            <a:off x="3789037" y="3456012"/>
            <a:ext cx="3113738" cy="6476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buClr>
                <a:schemeClr val="accent2"/>
              </a:buClr>
            </a:pPr>
            <a:r>
              <a:rPr lang="en-US" sz="2000" i="1" noProof="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Don´t blame the software</a:t>
            </a:r>
            <a:endParaRPr lang="de-DE" sz="2000" i="1" cap="small" noProof="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85E08A8-AA29-7303-8829-099CBBE2273A}"/>
              </a:ext>
            </a:extLst>
          </p:cNvPr>
          <p:cNvSpPr txBox="1"/>
          <p:nvPr/>
        </p:nvSpPr>
        <p:spPr>
          <a:xfrm>
            <a:off x="8802290" y="6624153"/>
            <a:ext cx="18002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</a:pP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Quelle: Richard Gebhard</a:t>
            </a:r>
          </a:p>
          <a:p>
            <a:pPr>
              <a:buClr>
                <a:schemeClr val="accent2"/>
              </a:buClr>
            </a:pPr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Resilient Modeling </a:t>
            </a:r>
            <a:r>
              <a:rPr lang="de-DE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5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liennummernplatzhalt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34</a:t>
            </a:fld>
            <a:endParaRPr lang="de-DE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09A36765-1A96-4393-E641-778985CB6BD2}"/>
              </a:ext>
            </a:extLst>
          </p:cNvPr>
          <p:cNvSpPr/>
          <p:nvPr/>
        </p:nvSpPr>
        <p:spPr>
          <a:xfrm>
            <a:off x="6479999" y="2015997"/>
            <a:ext cx="4212000" cy="69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Vielen Dank für Ihre Aufmerksamkeit</a:t>
            </a:r>
          </a:p>
          <a:p>
            <a:pPr marL="363538" indent="-363538"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buFont typeface="Wingdings 2" panose="05020102010507070707" pitchFamily="18" charset="2"/>
              <a:buChar char="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2589795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46359C-5290-19A9-E643-E9F793BBB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7985A399-194A-B4F0-A2B9-757524EED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E96BB57C-A1C3-0B00-3702-1CA24A9C30D4}"/>
              </a:ext>
            </a:extLst>
          </p:cNvPr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Ausflug in die kognitive Psychologie: Die Lernkurve</a:t>
            </a: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5B2CAACF-3D4F-E80E-4919-E93B804EF880}"/>
              </a:ext>
            </a:extLst>
          </p:cNvPr>
          <p:cNvSpPr/>
          <p:nvPr/>
        </p:nvSpPr>
        <p:spPr>
          <a:xfrm>
            <a:off x="6479999" y="1439999"/>
            <a:ext cx="4266505" cy="5652206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zeitliche Entwicklung der Anwendungskompetenz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Lerninhalte Phase A: Grundlagen des 3D-CAD-Systems.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Großer Wissenszuwachs, steile Lernkurve.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Lerninhalte sind sprachlich formulierbar und damit kommunizierbar. </a:t>
            </a:r>
          </a:p>
          <a:p>
            <a:pPr marL="171450" lvl="0" indent="-171450" algn="just" fontAlgn="base">
              <a:lnSpc>
                <a:spcPct val="150000"/>
              </a:lnSpc>
              <a:buClr>
                <a:schemeClr val="accent2"/>
              </a:buClr>
              <a:buSzPts val="1100"/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Wie aktiviere ich eine Skizzierebene? 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 Browser auf eine Ursprungsebene klicken &gt; Rechte Maustaste (RM) &gt; Skizze erstellen</a:t>
            </a:r>
          </a:p>
          <a:p>
            <a:pPr marL="171450" lvl="0" indent="-171450" algn="just" fontAlgn="base">
              <a:lnSpc>
                <a:spcPct val="150000"/>
              </a:lnSpc>
              <a:buClr>
                <a:schemeClr val="accent2"/>
              </a:buClr>
              <a:buSzPts val="1100"/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der kognitiven Psychologie wird diese Wissensart als </a:t>
            </a:r>
            <a:r>
              <a:rPr lang="de-DE" sz="1000" b="1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deklaratives Wissen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bezeichnet.</a:t>
            </a:r>
          </a:p>
          <a:p>
            <a:pPr marL="171450" lvl="0" indent="-171450" algn="just" fontAlgn="base">
              <a:lnSpc>
                <a:spcPct val="150000"/>
              </a:lnSpc>
              <a:buClr>
                <a:schemeClr val="accent2"/>
              </a:buClr>
              <a:buSzPts val="1100"/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Deklaratives Wissen ist Faktenwissen.</a:t>
            </a:r>
          </a:p>
          <a:p>
            <a:pPr marL="171450" lvl="0" indent="-171450" algn="just" fontAlgn="base">
              <a:lnSpc>
                <a:spcPct val="150000"/>
              </a:lnSpc>
              <a:buClr>
                <a:schemeClr val="accent2"/>
              </a:buClr>
              <a:buSzPts val="1100"/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Phase B: Beginnende Routine, anspruchsvollere Aufgabenstellungen.</a:t>
            </a:r>
            <a:endParaRPr lang="en-GB" sz="1000" dirty="0">
              <a:solidFill>
                <a:srgbClr val="637D96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649E6DD-6856-F3C1-1637-1C46B7F95E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60326"/>
            <a:ext cx="5760000" cy="317540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2A4CEF5D-DB42-D1DB-7B13-392BD3537FAB}"/>
              </a:ext>
            </a:extLst>
          </p:cNvPr>
          <p:cNvSpPr/>
          <p:nvPr/>
        </p:nvSpPr>
        <p:spPr>
          <a:xfrm>
            <a:off x="1169442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</a:t>
            </a:r>
            <a:endParaRPr lang="en-GB" sz="14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6CFCF3-D74C-5204-0A3C-8516E0CA366F}"/>
              </a:ext>
            </a:extLst>
          </p:cNvPr>
          <p:cNvSpPr/>
          <p:nvPr/>
        </p:nvSpPr>
        <p:spPr>
          <a:xfrm>
            <a:off x="1631554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  <a:endParaRPr lang="en-GB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6751933-4CC0-4530-D8E8-2E4ECC0686FE}"/>
              </a:ext>
            </a:extLst>
          </p:cNvPr>
          <p:cNvSpPr txBox="1"/>
          <p:nvPr/>
        </p:nvSpPr>
        <p:spPr>
          <a:xfrm>
            <a:off x="1997534" y="4679937"/>
            <a:ext cx="1529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Deklaratives Wissen</a:t>
            </a:r>
            <a:endParaRPr lang="en-GB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C511D04-D32D-52BC-5342-EA725AC11EBA}"/>
              </a:ext>
            </a:extLst>
          </p:cNvPr>
          <p:cNvGrpSpPr/>
          <p:nvPr/>
        </p:nvGrpSpPr>
        <p:grpSpPr>
          <a:xfrm>
            <a:off x="1295442" y="5635732"/>
            <a:ext cx="1284110" cy="714775"/>
            <a:chOff x="1295442" y="5635732"/>
            <a:chExt cx="1284110" cy="714775"/>
          </a:xfrm>
        </p:grpSpPr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1F3ABE79-1B5C-551F-82E8-4995E333AE0B}"/>
                </a:ext>
              </a:extLst>
            </p:cNvPr>
            <p:cNvSpPr txBox="1"/>
            <p:nvPr/>
          </p:nvSpPr>
          <p:spPr>
            <a:xfrm>
              <a:off x="1295442" y="5888842"/>
              <a:ext cx="1284110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MuM Trainingshand-buch Autodesk Inventor Grundlagen 20xy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3337347-9351-F570-2E50-8AE469C437E1}"/>
                </a:ext>
              </a:extLst>
            </p:cNvPr>
            <p:cNvCxnSpPr/>
            <p:nvPr/>
          </p:nvCxnSpPr>
          <p:spPr>
            <a:xfrm flipV="1">
              <a:off x="1295442" y="5635732"/>
              <a:ext cx="0" cy="30032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2209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C80B9E-0555-DCCF-8687-22F75D557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D422D3A8-1017-CCFE-204A-BD41EC2C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485D83D6-EB0F-0AA5-05E0-EC3862FB8A57}"/>
              </a:ext>
            </a:extLst>
          </p:cNvPr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Ausflug in die kognitive Psychologie: Die Lernkurve</a:t>
            </a: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0EAE656A-08CD-B187-8F22-0449290890CF}"/>
              </a:ext>
            </a:extLst>
          </p:cNvPr>
          <p:cNvSpPr/>
          <p:nvPr/>
        </p:nvSpPr>
        <p:spPr>
          <a:xfrm>
            <a:off x="6479999" y="1439999"/>
            <a:ext cx="4211813" cy="491050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zeitliche Entwicklung der Anwendungskompetenz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 C: Vertiefung und Erweiterung des deklarativen Wissens.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Lernkurve wird flacher. 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Phase C gewinnt eine weitere Wissensart an Bedeutung: Das </a:t>
            </a:r>
            <a:r>
              <a:rPr lang="de-DE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 Wissen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Das ist das Erfahrungswissen, das sich ein erfahrender, engagierter und experimentierfreudiger Anwender über einen langen Zeitraum angeeignet hat.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Beispiel: </a:t>
            </a:r>
            <a:r>
              <a:rPr lang="de-DE" sz="1000" b="1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Deklaratives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Wissen beantwortet die Frage, wie eine Ursprungsebene aktiviert wird. </a:t>
            </a:r>
            <a:r>
              <a:rPr lang="de-DE" sz="1000" b="1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Prozedurales</a:t>
            </a:r>
            <a:r>
              <a:rPr lang="de-DE" sz="10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Wissen ist die Antwort auf die Frage, auf welcher Ursprungsebene die erste Skizze aktiviert werden soll. 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Fehlendes Prozedurales Wissen erkennt man an häufigen Änderung-schleifen, und Meldungen des Design Doktors. Das 3D-CAD-Modell ist instabil und nur eingeschränkt änderbar. Änderungen am Modell führen zu Ergebnissen, die nicht erwartet wurden.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Prozedurales Wissen lässt sich nur schwer sprachlich erklären.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Veröffentlichungen über prozedurales Wissen:</a:t>
            </a:r>
          </a:p>
          <a:p>
            <a:pPr marL="360363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Best-Practice Vorgehensweisen</a:t>
            </a:r>
          </a:p>
          <a:p>
            <a:pPr marL="360363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CAD-Didaktik</a:t>
            </a: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de-DE" sz="11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0584F3C-FD52-7A2E-793B-555839E9B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460326"/>
            <a:ext cx="5760000" cy="3175406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BB464C5B-1D31-1EFC-DDE4-90C9E149E3C5}"/>
              </a:ext>
            </a:extLst>
          </p:cNvPr>
          <p:cNvSpPr/>
          <p:nvPr/>
        </p:nvSpPr>
        <p:spPr>
          <a:xfrm>
            <a:off x="1169442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A</a:t>
            </a:r>
            <a:endParaRPr lang="en-GB" sz="1400" dirty="0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BA21FD56-71B2-EF50-5903-E9F8C6197518}"/>
              </a:ext>
            </a:extLst>
          </p:cNvPr>
          <p:cNvSpPr/>
          <p:nvPr/>
        </p:nvSpPr>
        <p:spPr>
          <a:xfrm>
            <a:off x="1631554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B</a:t>
            </a:r>
            <a:endParaRPr lang="en-GB" sz="14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E472483A-877A-F005-2083-FD4ED8B6EBEE}"/>
              </a:ext>
            </a:extLst>
          </p:cNvPr>
          <p:cNvSpPr/>
          <p:nvPr/>
        </p:nvSpPr>
        <p:spPr>
          <a:xfrm>
            <a:off x="3633904" y="5383704"/>
            <a:ext cx="252000" cy="2520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C</a:t>
            </a:r>
            <a:endParaRPr lang="en-GB" sz="1400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91366A1-4431-2B34-13B5-52F035E3C4C8}"/>
              </a:ext>
            </a:extLst>
          </p:cNvPr>
          <p:cNvSpPr txBox="1"/>
          <p:nvPr/>
        </p:nvSpPr>
        <p:spPr>
          <a:xfrm>
            <a:off x="1997534" y="4679937"/>
            <a:ext cx="1529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Deklaratives Wissen</a:t>
            </a:r>
            <a:endParaRPr lang="en-GB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5A2A216-66D2-4420-A97E-07E4A909D120}"/>
              </a:ext>
            </a:extLst>
          </p:cNvPr>
          <p:cNvSpPr txBox="1"/>
          <p:nvPr/>
        </p:nvSpPr>
        <p:spPr>
          <a:xfrm rot="21080300">
            <a:off x="3958575" y="3542076"/>
            <a:ext cx="15298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Prozedurales Wissen</a:t>
            </a:r>
            <a:endParaRPr lang="en-GB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24BAA57-6894-E829-35BA-4222ED91EF05}"/>
              </a:ext>
            </a:extLst>
          </p:cNvPr>
          <p:cNvGrpSpPr/>
          <p:nvPr/>
        </p:nvGrpSpPr>
        <p:grpSpPr>
          <a:xfrm>
            <a:off x="1295442" y="5635732"/>
            <a:ext cx="1284110" cy="714775"/>
            <a:chOff x="1295442" y="5635732"/>
            <a:chExt cx="1284110" cy="714775"/>
          </a:xfrm>
        </p:grpSpPr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62EF4DB-A113-34C3-5397-96CFA9E25CA5}"/>
                </a:ext>
              </a:extLst>
            </p:cNvPr>
            <p:cNvSpPr txBox="1"/>
            <p:nvPr/>
          </p:nvSpPr>
          <p:spPr>
            <a:xfrm>
              <a:off x="1295442" y="5888842"/>
              <a:ext cx="1284110" cy="461665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de-DE" sz="800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MuM Trainingshand-buch Autodesk Inventor Grundlagen 20xy</a:t>
              </a:r>
              <a:endParaRPr lang="en-GB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Gerader Verbinder 2">
              <a:extLst>
                <a:ext uri="{FF2B5EF4-FFF2-40B4-BE49-F238E27FC236}">
                  <a16:creationId xmlns:a16="http://schemas.microsoft.com/office/drawing/2014/main" id="{0333EB5A-34B3-4194-FA4D-8080C244CD94}"/>
                </a:ext>
              </a:extLst>
            </p:cNvPr>
            <p:cNvCxnSpPr>
              <a:endCxn id="14" idx="4"/>
            </p:cNvCxnSpPr>
            <p:nvPr/>
          </p:nvCxnSpPr>
          <p:spPr>
            <a:xfrm flipV="1">
              <a:off x="1295442" y="5635732"/>
              <a:ext cx="0" cy="300326"/>
            </a:xfrm>
            <a:prstGeom prst="line">
              <a:avLst/>
            </a:prstGeom>
            <a:ln w="952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89590CF7-23ED-EEB7-ADC9-1AC9FD7402FD}"/>
              </a:ext>
            </a:extLst>
          </p:cNvPr>
          <p:cNvSpPr txBox="1"/>
          <p:nvPr/>
        </p:nvSpPr>
        <p:spPr>
          <a:xfrm>
            <a:off x="3736451" y="5888842"/>
            <a:ext cx="2454308" cy="58477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VDI Richtlinie 2209: 3-D-Produktmodellierung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Paul Munford: Reliable Modeling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 Design in Inventor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Richard Gebhard: Resilient Modeling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39051715-E7DC-C55A-43D5-A371389B77F7}"/>
              </a:ext>
            </a:extLst>
          </p:cNvPr>
          <p:cNvGrpSpPr/>
          <p:nvPr/>
        </p:nvGrpSpPr>
        <p:grpSpPr>
          <a:xfrm>
            <a:off x="2286561" y="3023029"/>
            <a:ext cx="1048536" cy="1008836"/>
            <a:chOff x="2286561" y="3023029"/>
            <a:chExt cx="1048536" cy="942133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1134A948-A419-C2D7-7307-60E71413C033}"/>
                </a:ext>
              </a:extLst>
            </p:cNvPr>
            <p:cNvSpPr/>
            <p:nvPr/>
          </p:nvSpPr>
          <p:spPr>
            <a:xfrm>
              <a:off x="2286561" y="3023029"/>
              <a:ext cx="1048536" cy="3600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CAD-Didaktik</a:t>
              </a:r>
              <a:endParaRPr lang="en-GB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2868BD0-6647-A451-0DB4-7A2C2758C5B0}"/>
                </a:ext>
              </a:extLst>
            </p:cNvPr>
            <p:cNvCxnSpPr>
              <a:cxnSpLocks/>
              <a:stCxn id="5" idx="2"/>
            </p:cNvCxnSpPr>
            <p:nvPr/>
          </p:nvCxnSpPr>
          <p:spPr>
            <a:xfrm>
              <a:off x="2810829" y="3383029"/>
              <a:ext cx="0" cy="582133"/>
            </a:xfrm>
            <a:prstGeom prst="line">
              <a:avLst/>
            </a:prstGeom>
            <a:ln w="9525"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EDE450B4-2F90-61C6-08CF-B33E277E7543}"/>
              </a:ext>
            </a:extLst>
          </p:cNvPr>
          <p:cNvGrpSpPr/>
          <p:nvPr/>
        </p:nvGrpSpPr>
        <p:grpSpPr>
          <a:xfrm>
            <a:off x="3138444" y="2561677"/>
            <a:ext cx="1235354" cy="1290168"/>
            <a:chOff x="3138444" y="2561677"/>
            <a:chExt cx="1235354" cy="1290168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897BEE40-97FC-BAFB-1DD2-1DACE3BD570E}"/>
                </a:ext>
              </a:extLst>
            </p:cNvPr>
            <p:cNvSpPr/>
            <p:nvPr/>
          </p:nvSpPr>
          <p:spPr>
            <a:xfrm>
              <a:off x="3138444" y="2561677"/>
              <a:ext cx="1235354" cy="360001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Best-Practice</a:t>
              </a:r>
            </a:p>
            <a:p>
              <a:pPr algn="ctr"/>
              <a:r>
                <a:rPr lang="de-DE" sz="1000" dirty="0">
                  <a:solidFill>
                    <a:schemeClr val="accent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Vorgehensweisen</a:t>
              </a:r>
              <a:endParaRPr lang="en-GB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02122048-5E9B-7E3C-C4DD-79BC03C84001}"/>
                </a:ext>
              </a:extLst>
            </p:cNvPr>
            <p:cNvCxnSpPr>
              <a:cxnSpLocks/>
              <a:stCxn id="24" idx="2"/>
            </p:cNvCxnSpPr>
            <p:nvPr/>
          </p:nvCxnSpPr>
          <p:spPr>
            <a:xfrm flipH="1">
              <a:off x="3736126" y="2921678"/>
              <a:ext cx="19995" cy="930167"/>
            </a:xfrm>
            <a:prstGeom prst="line">
              <a:avLst/>
            </a:prstGeom>
            <a:ln w="9525">
              <a:solidFill>
                <a:schemeClr val="accent2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B9DCC4B9-ED5B-23E9-74BD-E5D2C7584AB9}"/>
              </a:ext>
            </a:extLst>
          </p:cNvPr>
          <p:cNvSpPr txBox="1"/>
          <p:nvPr/>
        </p:nvSpPr>
        <p:spPr>
          <a:xfrm>
            <a:off x="3736126" y="6649554"/>
            <a:ext cx="2454308" cy="33855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▪"/>
            </a:pP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Rynne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Cognitive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modeling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opimum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intent </a:t>
            </a:r>
            <a:r>
              <a:rPr lang="de-DE" sz="8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parametric</a:t>
            </a:r>
            <a:r>
              <a:rPr lang="de-DE" sz="8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modeling</a:t>
            </a:r>
            <a:endParaRPr lang="en-GB" sz="8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79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21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D7E4BC-A824-41F6-AC98-B186CF48D7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9DCC377B-956A-F21D-CDFA-0D2044DD5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7A968C7B-C8BB-9CB9-74A3-4201D097FEAC}"/>
              </a:ext>
            </a:extLst>
          </p:cNvPr>
          <p:cNvSpPr/>
          <p:nvPr/>
        </p:nvSpPr>
        <p:spPr>
          <a:xfrm>
            <a:off x="1349462" y="2258668"/>
            <a:ext cx="2537499" cy="360013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3D-CAD Modelle zeigen ein Verhalten.</a:t>
            </a:r>
          </a:p>
        </p:txBody>
      </p:sp>
      <p:sp>
        <p:nvSpPr>
          <p:cNvPr id="5" name="Abgerundetes Rechteck 5">
            <a:extLst>
              <a:ext uri="{FF2B5EF4-FFF2-40B4-BE49-F238E27FC236}">
                <a16:creationId xmlns:a16="http://schemas.microsoft.com/office/drawing/2014/main" id="{2411F6A1-29B1-486E-7A4A-0DCF9327BA04}"/>
              </a:ext>
            </a:extLst>
          </p:cNvPr>
          <p:cNvSpPr/>
          <p:nvPr/>
        </p:nvSpPr>
        <p:spPr>
          <a:xfrm>
            <a:off x="720000" y="1440000"/>
            <a:ext cx="5328000" cy="720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Methodische Grundlagen: Thesen</a:t>
            </a:r>
          </a:p>
        </p:txBody>
      </p:sp>
      <p:sp>
        <p:nvSpPr>
          <p:cNvPr id="6" name="Abgerundetes Rechteck 9">
            <a:extLst>
              <a:ext uri="{FF2B5EF4-FFF2-40B4-BE49-F238E27FC236}">
                <a16:creationId xmlns:a16="http://schemas.microsoft.com/office/drawing/2014/main" id="{9BB7BA44-07CC-3D57-E73E-0B18D9746620}"/>
              </a:ext>
            </a:extLst>
          </p:cNvPr>
          <p:cNvSpPr/>
          <p:nvPr/>
        </p:nvSpPr>
        <p:spPr>
          <a:xfrm>
            <a:off x="6480000" y="1440000"/>
            <a:ext cx="4059414" cy="647825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Prozedurales Wissen bestimmt die Qualität eines 3D-CAD-Modells.</a:t>
            </a:r>
          </a:p>
        </p:txBody>
      </p:sp>
      <p:sp>
        <p:nvSpPr>
          <p:cNvPr id="8" name="Abgerundetes Rechteck 9">
            <a:extLst>
              <a:ext uri="{FF2B5EF4-FFF2-40B4-BE49-F238E27FC236}">
                <a16:creationId xmlns:a16="http://schemas.microsoft.com/office/drawing/2014/main" id="{4EC40934-25A3-EA19-31AE-2CF0EA0DEA2B}"/>
              </a:ext>
            </a:extLst>
          </p:cNvPr>
          <p:cNvSpPr/>
          <p:nvPr/>
        </p:nvSpPr>
        <p:spPr>
          <a:xfrm>
            <a:off x="4913858" y="2618681"/>
            <a:ext cx="4211813" cy="1025930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CAD-Systeme besitzen keinen Button für die optimale Vorgehens-weise (CAD = </a:t>
            </a:r>
            <a:r>
              <a:rPr lang="en-US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omputer </a:t>
            </a:r>
            <a:r>
              <a:rPr lang="en-US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ided </a:t>
            </a:r>
            <a:r>
              <a:rPr lang="en-US" sz="10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esign 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computer</a:t>
            </a:r>
            <a:r>
              <a:rPr lang="de-DE" sz="1000" b="1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gestütztes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Konstruieren: Die Verantwortung für die Gestaltung des Modells hat der Anwender).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44341153-F971-26EB-DED8-1E7492AE5325}"/>
              </a:ext>
            </a:extLst>
          </p:cNvPr>
          <p:cNvSpPr/>
          <p:nvPr/>
        </p:nvSpPr>
        <p:spPr>
          <a:xfrm>
            <a:off x="1278093" y="4192485"/>
            <a:ext cx="4211813" cy="1656184"/>
          </a:xfrm>
          <a:prstGeom prst="roundRect">
            <a:avLst>
              <a:gd name="adj" fmla="val 0"/>
            </a:avLst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gibt ein Moment, der allen 3D-CAD-Modellen gemeinsam ist: Die frühe Entwurfsphase. Das Modellverhalten, d.h. die Möglichkeiten, Grenzen und damit die Qualität eines Modells werden in dieser Phase festgelegt.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Daraus resultiert die Notwendigkeit, die frühe Entwurfsphase zu strukturieren! </a:t>
            </a:r>
          </a:p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Aber, was bedeutet eine strukturierte Vorgehensweise?</a:t>
            </a:r>
          </a:p>
        </p:txBody>
      </p:sp>
      <p:sp>
        <p:nvSpPr>
          <p:cNvPr id="11" name="Abgerundetes Rechteck 9">
            <a:extLst>
              <a:ext uri="{FF2B5EF4-FFF2-40B4-BE49-F238E27FC236}">
                <a16:creationId xmlns:a16="http://schemas.microsoft.com/office/drawing/2014/main" id="{6E1B003B-B22E-1270-0EDF-70989DE0A3C9}"/>
              </a:ext>
            </a:extLst>
          </p:cNvPr>
          <p:cNvSpPr/>
          <p:nvPr/>
        </p:nvSpPr>
        <p:spPr>
          <a:xfrm>
            <a:off x="6632400" y="5207734"/>
            <a:ext cx="3800825" cy="1281869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zentrale prozedurale Kompetenz ist die Organisation der Entwurfsphase mit folgenden Organisationsprinzipien: 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</a:t>
            </a: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 (design intent)</a:t>
            </a:r>
          </a:p>
          <a:p>
            <a:pPr marL="361950" indent="-180975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Top-down Ansatz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6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Grundlagen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161975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Voraussetzung: Die räumliche visuelle Vorstellung eines Bauteiles (3D-Komponente) im dreidimensionalen Raum.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Quellen: Skizzen, vergleichbare Modelle, Machbarkeitsstudien, Ergebnisse von Kreativitätstechniken und Konstruktionsmethoden, Literatur, Internetrecherchen, etc.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nagit_PPT61A9">
            <a:extLst>
              <a:ext uri="{FF2B5EF4-FFF2-40B4-BE49-F238E27FC236}">
                <a16:creationId xmlns:a16="http://schemas.microsoft.com/office/drawing/2014/main" id="{FE45C432-83C8-60A8-659C-EE4808716E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060000"/>
            <a:ext cx="1620180" cy="22034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82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Grundlagen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129572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b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Folgerung </a:t>
            </a: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 der </a:t>
            </a:r>
            <a:r>
              <a:rPr lang="de-DE" sz="1200" i="1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räumlich visuellen Vorstellung </a:t>
            </a: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Aufgabenstellung: Daraus lässt sich ableiten, dass die Orientierung und Position einer 3D-Komponente im dreidimensionalen Raum bekannt sind. 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44FB1DB7-6843-2FD3-EAA2-6D5B8B6F314F}"/>
              </a:ext>
            </a:extLst>
          </p:cNvPr>
          <p:cNvGrpSpPr/>
          <p:nvPr/>
        </p:nvGrpSpPr>
        <p:grpSpPr>
          <a:xfrm>
            <a:off x="1253946" y="2232000"/>
            <a:ext cx="4807808" cy="4747431"/>
            <a:chOff x="953418" y="2232000"/>
            <a:chExt cx="4807808" cy="4747431"/>
          </a:xfrm>
        </p:grpSpPr>
        <p:pic>
          <p:nvPicPr>
            <p:cNvPr id="12" name="Grafik 11" descr="Ein Bild, das Entwurf, Zeichnung, Diagramm, Design enthält.&#10;&#10;Automatisch generierte Beschreibung">
              <a:extLst>
                <a:ext uri="{FF2B5EF4-FFF2-40B4-BE49-F238E27FC236}">
                  <a16:creationId xmlns:a16="http://schemas.microsoft.com/office/drawing/2014/main" id="{5F5971A8-D365-7CB2-6483-95DB9C90C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226" y="4465019"/>
              <a:ext cx="2160000" cy="2514412"/>
            </a:xfrm>
            <a:prstGeom prst="rect">
              <a:avLst/>
            </a:prstGeom>
          </p:spPr>
        </p:pic>
        <p:pic>
          <p:nvPicPr>
            <p:cNvPr id="13" name="Grafik 12" descr="Ein Bild, das Entwurf, Diagramm, Zeichnung, Design enthält.&#10;&#10;Automatisch generierte Beschreibung">
              <a:extLst>
                <a:ext uri="{FF2B5EF4-FFF2-40B4-BE49-F238E27FC236}">
                  <a16:creationId xmlns:a16="http://schemas.microsoft.com/office/drawing/2014/main" id="{7D5608EF-F0DF-E4B9-38A5-97E24E606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418" y="4641842"/>
              <a:ext cx="2160000" cy="2337589"/>
            </a:xfrm>
            <a:prstGeom prst="rect">
              <a:avLst/>
            </a:prstGeom>
          </p:spPr>
        </p:pic>
        <p:pic>
          <p:nvPicPr>
            <p:cNvPr id="14" name="Snagit_PPTCF37" descr="Ein Bild, das Entwurf, Zeichnung, Kunst, Darstellung enthält.&#10;&#10;Automatisch generierte Beschreibung">
              <a:extLst>
                <a:ext uri="{FF2B5EF4-FFF2-40B4-BE49-F238E27FC236}">
                  <a16:creationId xmlns:a16="http://schemas.microsoft.com/office/drawing/2014/main" id="{2AB67EAE-93F0-81A6-733E-24316902D19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418" y="2232000"/>
              <a:ext cx="3600000" cy="236378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0408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D6483E-1F1A-2AB0-FF58-942AB2B65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Entwurf, Diagramm, technische Zeichnung, Kreis enthält.&#10;&#10;Automatisch generierte Beschreibung">
            <a:extLst>
              <a:ext uri="{FF2B5EF4-FFF2-40B4-BE49-F238E27FC236}">
                <a16:creationId xmlns:a16="http://schemas.microsoft.com/office/drawing/2014/main" id="{DEFB6BB5-BCE1-E6AA-CD9F-B3B71C80D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746" y="3060000"/>
            <a:ext cx="4211169" cy="2880000"/>
          </a:xfrm>
          <a:prstGeom prst="rect">
            <a:avLst/>
          </a:prstGeom>
        </p:spPr>
      </p:pic>
      <p:sp>
        <p:nvSpPr>
          <p:cNvPr id="38" name="Foliennummernplatzhalter 37">
            <a:extLst>
              <a:ext uri="{FF2B5EF4-FFF2-40B4-BE49-F238E27FC236}">
                <a16:creationId xmlns:a16="http://schemas.microsoft.com/office/drawing/2014/main" id="{C2806160-1A7C-68D0-E47E-43745F997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5323D-B9DC-4232-9D2E-366F3F7EE02F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A7FC505F-BB41-1F09-3785-2EB08485EF85}"/>
              </a:ext>
            </a:extLst>
          </p:cNvPr>
          <p:cNvSpPr/>
          <p:nvPr/>
        </p:nvSpPr>
        <p:spPr>
          <a:xfrm>
            <a:off x="720000" y="1440000"/>
            <a:ext cx="5345986" cy="432000"/>
          </a:xfrm>
          <a:prstGeom prst="round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55600" indent="-355600">
              <a:lnSpc>
                <a:spcPct val="150000"/>
              </a:lnSpc>
              <a:buClr>
                <a:schemeClr val="accent2"/>
              </a:buClr>
              <a:buFont typeface="Wingdings 3" panose="05040102010807070707" pitchFamily="18" charset="2"/>
              <a:buChar char=""/>
            </a:pP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</a:t>
            </a:r>
            <a:r>
              <a:rPr lang="de-DE" sz="1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de-DE" sz="14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sicht: Grundlagen</a:t>
            </a:r>
            <a:endParaRPr lang="de-DE" sz="12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gerundetes Rechteck 9">
            <a:extLst>
              <a:ext uri="{FF2B5EF4-FFF2-40B4-BE49-F238E27FC236}">
                <a16:creationId xmlns:a16="http://schemas.microsoft.com/office/drawing/2014/main" id="{61998EFB-0EF0-7243-5F02-B48F9BDE11E0}"/>
              </a:ext>
            </a:extLst>
          </p:cNvPr>
          <p:cNvSpPr/>
          <p:nvPr/>
        </p:nvSpPr>
        <p:spPr>
          <a:xfrm>
            <a:off x="6480000" y="1440000"/>
            <a:ext cx="4211814" cy="215981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ð"/>
            </a:pPr>
            <a:r>
              <a:rPr lang="de-DE" sz="12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Normalprojektion</a:t>
            </a:r>
          </a:p>
          <a:p>
            <a:pPr>
              <a:lnSpc>
                <a:spcPct val="150000"/>
              </a:lnSpc>
              <a:buClr>
                <a:schemeClr val="accent2"/>
              </a:buClr>
            </a:pPr>
            <a:endParaRPr lang="de-DE" sz="1000" dirty="0">
              <a:solidFill>
                <a:srgbClr val="637D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Grundlage jeder techn. Zeichnung ist die Normalprojektion.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Grundregel für die Darstellung: Die Vorderansicht ist die Ansicht, die bezüglich Form und Abmessungen die meisten Informationen liefert.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Beim 3D-CAD Modellieren ist die Entwurfsansicht die Projektion der räumlich visuellen Vorstellung mit den meisten Informationen.</a:t>
            </a:r>
          </a:p>
          <a:p>
            <a:pPr marL="179388" indent="-179388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de-DE" sz="1000" dirty="0">
                <a:solidFill>
                  <a:srgbClr val="637D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Entwurfsansicht ist der Inhalt der 1. Skizze.</a:t>
            </a:r>
          </a:p>
        </p:txBody>
      </p:sp>
      <p:pic>
        <p:nvPicPr>
          <p:cNvPr id="2" name="Grafik 1" descr="Ein Bild, das Entwurf, Design, Darstellung enthält.&#10;&#10;Automatisch generierte Beschreibung">
            <a:extLst>
              <a:ext uri="{FF2B5EF4-FFF2-40B4-BE49-F238E27FC236}">
                <a16:creationId xmlns:a16="http://schemas.microsoft.com/office/drawing/2014/main" id="{03AE4083-7894-B968-B615-85813C6750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00" y="3060000"/>
            <a:ext cx="2200324" cy="288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040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5|0.4|0.4|0.2|0.2|0.5|0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8|0.5|0.9|0.7|0.6|0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3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6|1.7|1.4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2429</Words>
  <Application>Microsoft Office PowerPoint</Application>
  <PresentationFormat>Benutzerdefiniert</PresentationFormat>
  <Paragraphs>386</Paragraphs>
  <Slides>34</Slides>
  <Notes>32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42" baseType="lpstr">
      <vt:lpstr>Arial</vt:lpstr>
      <vt:lpstr>Arial  </vt:lpstr>
      <vt:lpstr>Calibri</vt:lpstr>
      <vt:lpstr>Calibri Light</vt:lpstr>
      <vt:lpstr>Wingdings</vt:lpstr>
      <vt:lpstr>Wingdings 2</vt:lpstr>
      <vt:lpstr>Wingdings 3</vt:lpstr>
      <vt:lpstr>1_Office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Kemmerer-Fleckenstein, Dieter</dc:creator>
  <cp:lastModifiedBy>Dieter Kemmerer-Fleckenstein</cp:lastModifiedBy>
  <cp:revision>1108</cp:revision>
  <cp:lastPrinted>2026-04-07T11:27:58Z</cp:lastPrinted>
  <dcterms:created xsi:type="dcterms:W3CDTF">2020-01-13T10:06:31Z</dcterms:created>
  <dcterms:modified xsi:type="dcterms:W3CDTF">2026-05-11T07:06:53Z</dcterms:modified>
</cp:coreProperties>
</file>