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6"/>
  </p:notesMasterIdLst>
  <p:handoutMasterIdLst>
    <p:handoutMasterId r:id="rId17"/>
  </p:handoutMasterIdLst>
  <p:sldIdLst>
    <p:sldId id="369" r:id="rId2"/>
    <p:sldId id="588" r:id="rId3"/>
    <p:sldId id="593" r:id="rId4"/>
    <p:sldId id="592" r:id="rId5"/>
    <p:sldId id="598" r:id="rId6"/>
    <p:sldId id="613" r:id="rId7"/>
    <p:sldId id="612" r:id="rId8"/>
    <p:sldId id="599" r:id="rId9"/>
    <p:sldId id="595" r:id="rId10"/>
    <p:sldId id="594" r:id="rId11"/>
    <p:sldId id="542" r:id="rId12"/>
    <p:sldId id="615" r:id="rId13"/>
    <p:sldId id="551" r:id="rId14"/>
    <p:sldId id="617" r:id="rId15"/>
  </p:sldIdLst>
  <p:sldSz cx="10691813" cy="7559675"/>
  <p:notesSz cx="6858000" cy="9945688"/>
  <p:defaultTextStyle>
    <a:defPPr>
      <a:defRPr lang="de-D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300D3AD5-AA31-446E-8E3D-87B3772D592E}">
          <p14:sldIdLst>
            <p14:sldId id="369"/>
            <p14:sldId id="588"/>
            <p14:sldId id="593"/>
            <p14:sldId id="592"/>
            <p14:sldId id="598"/>
            <p14:sldId id="613"/>
            <p14:sldId id="612"/>
            <p14:sldId id="599"/>
            <p14:sldId id="595"/>
            <p14:sldId id="594"/>
            <p14:sldId id="542"/>
            <p14:sldId id="615"/>
            <p14:sldId id="551"/>
            <p14:sldId id="6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69" userDrawn="1">
          <p15:clr>
            <a:srgbClr val="A4A3A4"/>
          </p15:clr>
        </p15:guide>
        <p15:guide id="2" pos="60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 Kemmerer-Fleckenstein" initials="kefl" lastIdx="2" clrIdx="0">
    <p:extLst>
      <p:ext uri="{19B8F6BF-5375-455C-9EA6-DF929625EA0E}">
        <p15:presenceInfo xmlns:p15="http://schemas.microsoft.com/office/powerpoint/2012/main" userId="Dieter Kemmerer-Flecken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D96"/>
    <a:srgbClr val="61616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6723" autoAdjust="0"/>
  </p:normalViewPr>
  <p:slideViewPr>
    <p:cSldViewPr showGuides="1">
      <p:cViewPr varScale="1">
        <p:scale>
          <a:sx n="117" d="100"/>
          <a:sy n="117" d="100"/>
        </p:scale>
        <p:origin x="996" y="102"/>
      </p:cViewPr>
      <p:guideLst>
        <p:guide orient="horz" pos="1769"/>
        <p:guide pos="6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4026" y="84"/>
      </p:cViewPr>
      <p:guideLst>
        <p:guide orient="horz" pos="3133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901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68440A9B-1ED6-4678-8496-29BD68E0CE4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80"/>
            <a:ext cx="2971800" cy="49901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73DFE8E1-E1DB-4E5B-80E7-70A061210E8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8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2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462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751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7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3DF39-6B2E-C29A-0172-0F33DACFF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459C84-5553-AF02-9A8A-0A4058AE6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CC8DF15-8356-EC3A-49B4-DDD06B52A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8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92A64-E79B-EA17-A85C-0A56F1493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06A99B1-57B2-6864-1390-B5CDCD06C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D92598-0444-8611-C832-CA1C731BE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9CD8B0-D442-B463-68CF-5A7C413A9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7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BFDE7-2226-314B-30A8-353DD5326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BB7B70-2C7A-C642-4207-9D4D1537B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A562E98-9016-935B-64A1-2A31261F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5CD623-D9A3-6EBD-23FD-65F1B04DE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45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57844-4CDC-6B47-9331-74429FB8A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1E08338-7C17-5506-B3CA-32BF77B24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64FBB6-F3E7-CF7F-03AE-18173E593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49B4EE-CBEE-118A-155B-5655C4B69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94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520A4-D709-3D72-C02C-A89D6AFC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DF9455-073B-9CB1-CD6F-DD7476240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2095687-C1F4-C5F1-C381-E9D7D4ADA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FE281C-082D-FEF0-C24F-55551B605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05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01CEF-F3CE-E0AE-AF0F-BC7A2549D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0C6534-0920-4BD5-0197-CE379DE94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95E73E-AAD9-11B7-C7E9-248CE0DA6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25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ABA1B-40D9-775C-91B0-06F8C8ACD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C7B303B-0656-AB4D-CF3B-769CA9FA2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B010CB7-B1B2-2D4E-BEB9-C7B898CFB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75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520A4-D709-3D72-C02C-A89D6AFC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DF9455-073B-9CB1-CD6F-DD7476240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2095687-C1F4-C5F1-C381-E9D7D4ADA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FE281C-082D-FEF0-C24F-55551B605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421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49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8387864" y="7205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2026 Dieter Kemmerer-Fleckenstein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504000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4171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8387864" y="7205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2026 Dieter Kemmerer-Fleckenstein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504000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2B0610EA-A9F6-A9EF-863B-984EA41CA000}"/>
              </a:ext>
            </a:extLst>
          </p:cNvPr>
          <p:cNvSpPr txBox="1"/>
          <p:nvPr userDrawn="1"/>
        </p:nvSpPr>
        <p:spPr>
          <a:xfrm>
            <a:off x="2250078" y="3118117"/>
            <a:ext cx="6191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kern="1600" cap="small" spc="100" baseline="0" dirty="0">
                <a:solidFill>
                  <a:srgbClr val="637D96">
                    <a:alpha val="41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Vertraulich</a:t>
            </a:r>
            <a:endParaRPr lang="en-GB" sz="8000" kern="1600" cap="small" spc="100" baseline="0" dirty="0">
              <a:solidFill>
                <a:srgbClr val="637D96">
                  <a:alpha val="41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505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E1B80-50A5-4BC4-AB8D-CBD7534B08FA}" type="datetime1">
              <a:rPr lang="de-DE" smtClean="0"/>
              <a:t>22.04.2026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4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845906" y="1440000"/>
            <a:ext cx="9000000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Entwurfsstrategie für Autodesk Inventor</a:t>
            </a:r>
          </a:p>
          <a:p>
            <a:pPr algn="ctr">
              <a:lnSpc>
                <a:spcPct val="200000"/>
              </a:lnSpc>
            </a:pPr>
            <a:r>
              <a:rPr lang="de-DE" sz="16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methodischen Grundlagen des 3D-CAD Modellierens</a:t>
            </a:r>
          </a:p>
          <a:p>
            <a:pPr algn="ctr">
              <a:lnSpc>
                <a:spcPct val="200000"/>
              </a:lnSpc>
            </a:pPr>
            <a:r>
              <a:rPr lang="de-DE" sz="16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3: Top-down Ansatz</a:t>
            </a:r>
          </a:p>
        </p:txBody>
      </p:sp>
    </p:spTree>
    <p:extLst>
      <p:ext uri="{BB962C8B-B14F-4D97-AF65-F5344CB8AC3E}">
        <p14:creationId xmlns:p14="http://schemas.microsoft.com/office/powerpoint/2010/main" val="282632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5939606E-217C-D563-65CC-F1D316615418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 in 2D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bgerundetes Rechteck 9">
            <a:extLst>
              <a:ext uri="{FF2B5EF4-FFF2-40B4-BE49-F238E27FC236}">
                <a16:creationId xmlns:a16="http://schemas.microsoft.com/office/drawing/2014/main" id="{063F4203-B975-4600-FD5B-F65EFBCF1AF3}"/>
              </a:ext>
            </a:extLst>
          </p:cNvPr>
          <p:cNvSpPr/>
          <p:nvPr/>
        </p:nvSpPr>
        <p:spPr>
          <a:xfrm>
            <a:off x="6499498" y="1440000"/>
            <a:ext cx="4211814" cy="334794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bisherige Darstellung ist im Kern auch für die Vorgehensweise in 2D gültig.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Entwurf am Zeichenbrett startet mit den Informationen, die bekannt waren.</a:t>
            </a: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Arbeit am Zeichenbrett war Top-down pur!</a:t>
            </a:r>
          </a:p>
          <a:p>
            <a:pPr marL="361950" marR="0" lvl="0" indent="-180975" algn="l" defTabSz="99550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637D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Darstellung ist unabhängig vom Werkzeug</a:t>
            </a:r>
          </a:p>
          <a:p>
            <a:pPr marL="533400" marR="0" lvl="0" indent="-171450" algn="l" defTabSz="99550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637D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(Freihandskizze, Zeichnung, 2D-CAD Zeichnung, 3D-CAD Skizze)</a:t>
            </a:r>
          </a:p>
          <a:p>
            <a:pPr marL="361950" marR="0" lvl="0" indent="-180975" algn="l" defTabSz="99550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637D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 viele Aufgaben erzeugt die 3. Dimension keine neuen Informationen: Beispiel: Zylindrische Baugruppen.</a:t>
            </a:r>
          </a:p>
          <a:p>
            <a:pPr marL="361950" marR="0" lvl="0" indent="-180975" algn="l" defTabSz="99550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637D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1950" lvl="0" indent="-180975">
              <a:lnSpc>
                <a:spcPct val="150000"/>
              </a:lnSpc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de-DE" sz="1000" i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Fähigkeit, eine Entwurfsansicht in 2D-Layout darzustellen, ist ein Schlüssel für die Effizienz und Qualität eines 3D-Modelles </a:t>
            </a:r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CDCCDB-C6A0-3369-69FC-96E3E3B95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8" y="5075981"/>
            <a:ext cx="1580211" cy="19065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06034D-8C0A-E16D-1451-020E5622C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2628000"/>
            <a:ext cx="3549748" cy="385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53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4AD7343-C937-E404-D76E-A07215B6DBD7}"/>
              </a:ext>
            </a:extLst>
          </p:cNvPr>
          <p:cNvSpPr/>
          <p:nvPr/>
        </p:nvSpPr>
        <p:spPr>
          <a:xfrm>
            <a:off x="6479999" y="1440000"/>
            <a:ext cx="4212000" cy="2085310"/>
          </a:xfrm>
          <a:prstGeom prst="rect">
            <a:avLst/>
          </a:prstGeom>
        </p:spPr>
        <p:txBody>
          <a:bodyPr wrap="square" tIns="36000">
            <a:spAutoFit/>
          </a:bodyPr>
          <a:lstStyle/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Entsprechend dem Top-down Ansatz sind die ersten Bauteile eines Entwurfes aktive Bauteile (direkt an Handhabungsvorgängen beteiligt).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konsistenten Ursprungsbezug können diese automatisch platziert werden.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Anschließend können schon in der Entwurfsphase Bewegungsstellungen definiert, getestet und präsentiert werden.</a:t>
            </a:r>
          </a:p>
        </p:txBody>
      </p:sp>
      <p:pic>
        <p:nvPicPr>
          <p:cNvPr id="4" name="Snagit_SNGOUT2124">
            <a:extLst>
              <a:ext uri="{FF2B5EF4-FFF2-40B4-BE49-F238E27FC236}">
                <a16:creationId xmlns:a16="http://schemas.microsoft.com/office/drawing/2014/main" id="{38C4DF34-6424-63C4-8EF7-B16781685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500000"/>
            <a:ext cx="1440000" cy="1208571"/>
          </a:xfrm>
          <a:prstGeom prst="rect">
            <a:avLst/>
          </a:prstGeom>
        </p:spPr>
      </p:pic>
      <p:pic>
        <p:nvPicPr>
          <p:cNvPr id="9" name="Snagit_SNGOUT2106">
            <a:extLst>
              <a:ext uri="{FF2B5EF4-FFF2-40B4-BE49-F238E27FC236}">
                <a16:creationId xmlns:a16="http://schemas.microsoft.com/office/drawing/2014/main" id="{C461B90C-EE0C-CC0F-6DFF-C2E66B5E9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3240000"/>
            <a:ext cx="2106446" cy="2880000"/>
          </a:xfrm>
          <a:prstGeom prst="rect">
            <a:avLst/>
          </a:prstGeom>
        </p:spPr>
      </p:pic>
      <p:pic>
        <p:nvPicPr>
          <p:cNvPr id="11" name="Snagit_SNGOUT2118">
            <a:extLst>
              <a:ext uri="{FF2B5EF4-FFF2-40B4-BE49-F238E27FC236}">
                <a16:creationId xmlns:a16="http://schemas.microsoft.com/office/drawing/2014/main" id="{C904A01D-7E88-D9CB-E06F-DB9F7BB5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500000"/>
            <a:ext cx="1440000" cy="1208571"/>
          </a:xfrm>
          <a:prstGeom prst="rect">
            <a:avLst/>
          </a:prstGeom>
        </p:spPr>
      </p:pic>
      <p:pic>
        <p:nvPicPr>
          <p:cNvPr id="13" name="Snagit_SNGOUT2098">
            <a:extLst>
              <a:ext uri="{FF2B5EF4-FFF2-40B4-BE49-F238E27FC236}">
                <a16:creationId xmlns:a16="http://schemas.microsoft.com/office/drawing/2014/main" id="{C645F70A-F4E6-E64E-3660-0FD8A7F857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3240000"/>
            <a:ext cx="2106445" cy="2880000"/>
          </a:xfrm>
          <a:prstGeom prst="rect">
            <a:avLst/>
          </a:prstGeom>
        </p:spPr>
      </p:pic>
      <p:sp>
        <p:nvSpPr>
          <p:cNvPr id="2" name="Abgerundetes Rechteck 5">
            <a:extLst>
              <a:ext uri="{FF2B5EF4-FFF2-40B4-BE49-F238E27FC236}">
                <a16:creationId xmlns:a16="http://schemas.microsoft.com/office/drawing/2014/main" id="{20353FB4-BF8A-DE12-88E1-B8E4A3067407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Top-down-Ansatz: Bewegungsstellung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0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18BB4-1303-7FAE-33D8-A46DB8A18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C5E2685-FD83-209D-1789-89CE10F4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E965174-4934-3574-899C-1058CEA2A884}"/>
              </a:ext>
            </a:extLst>
          </p:cNvPr>
          <p:cNvSpPr/>
          <p:nvPr/>
        </p:nvSpPr>
        <p:spPr>
          <a:xfrm>
            <a:off x="6479999" y="1439999"/>
            <a:ext cx="4212000" cy="3455962"/>
          </a:xfrm>
          <a:prstGeom prst="rect">
            <a:avLst/>
          </a:prstGeom>
        </p:spPr>
        <p:txBody>
          <a:bodyPr wrap="square" tIns="36000">
            <a:noAutofit/>
          </a:bodyPr>
          <a:lstStyle/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Anforderungen an Konzept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Schnelle Änderungen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Einfache Darstellung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Berücksichtigung des Informationsstatus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auf aktive Komponenten: Aktuatoren, Zulieferkomponenten werden später ergänzt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Verzicht auf Details: Bohrungen, Fasen, Freistiche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Konsistente Ursprünge: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Frühzeitige Prüfung, Simulation und Präsentation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∑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Entwurfsstrategie unterstützt die effiziente Erstellung von Konzepten</a:t>
            </a:r>
          </a:p>
        </p:txBody>
      </p:sp>
      <p:sp>
        <p:nvSpPr>
          <p:cNvPr id="2" name="Abgerundetes Rechteck 5">
            <a:extLst>
              <a:ext uri="{FF2B5EF4-FFF2-40B4-BE49-F238E27FC236}">
                <a16:creationId xmlns:a16="http://schemas.microsoft.com/office/drawing/2014/main" id="{EEB5E14F-8EF0-1E24-9C42-A058F723793F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Konzepte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nagit_SNGOUT2088">
            <a:extLst>
              <a:ext uri="{FF2B5EF4-FFF2-40B4-BE49-F238E27FC236}">
                <a16:creationId xmlns:a16="http://schemas.microsoft.com/office/drawing/2014/main" id="{41063139-7B3C-25D1-3CAA-30A540A70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pic>
        <p:nvPicPr>
          <p:cNvPr id="4" name="Snagit_SNGOUT2086">
            <a:extLst>
              <a:ext uri="{FF2B5EF4-FFF2-40B4-BE49-F238E27FC236}">
                <a16:creationId xmlns:a16="http://schemas.microsoft.com/office/drawing/2014/main" id="{40B56E41-F525-1E4F-3FF9-033FA682C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pic>
        <p:nvPicPr>
          <p:cNvPr id="5" name="Snagit_SNGOUT2106">
            <a:extLst>
              <a:ext uri="{FF2B5EF4-FFF2-40B4-BE49-F238E27FC236}">
                <a16:creationId xmlns:a16="http://schemas.microsoft.com/office/drawing/2014/main" id="{1ED392B4-EEC5-190B-E64E-D96DEF4E7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pic>
        <p:nvPicPr>
          <p:cNvPr id="6" name="Snagit_SNGOUT2132">
            <a:extLst>
              <a:ext uri="{FF2B5EF4-FFF2-40B4-BE49-F238E27FC236}">
                <a16:creationId xmlns:a16="http://schemas.microsoft.com/office/drawing/2014/main" id="{ADE4D693-3C4C-E8C3-2D30-12A087C15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pic>
        <p:nvPicPr>
          <p:cNvPr id="8" name="Snagit_SNGOUT2098">
            <a:extLst>
              <a:ext uri="{FF2B5EF4-FFF2-40B4-BE49-F238E27FC236}">
                <a16:creationId xmlns:a16="http://schemas.microsoft.com/office/drawing/2014/main" id="{5C13E6B8-9C94-4583-1571-4FA7BB5C24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pic>
        <p:nvPicPr>
          <p:cNvPr id="9" name="Snagit_SNGOUT2124">
            <a:extLst>
              <a:ext uri="{FF2B5EF4-FFF2-40B4-BE49-F238E27FC236}">
                <a16:creationId xmlns:a16="http://schemas.microsoft.com/office/drawing/2014/main" id="{1CF6046F-2726-149B-4AD4-3492F8ED7E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pic>
        <p:nvPicPr>
          <p:cNvPr id="10" name="Snagit_SNGOUT2094">
            <a:extLst>
              <a:ext uri="{FF2B5EF4-FFF2-40B4-BE49-F238E27FC236}">
                <a16:creationId xmlns:a16="http://schemas.microsoft.com/office/drawing/2014/main" id="{9E1568A4-9802-211D-6491-0C14A775E3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sp>
        <p:nvSpPr>
          <p:cNvPr id="17" name="Foliennummernplatzhalter 37">
            <a:extLst>
              <a:ext uri="{FF2B5EF4-FFF2-40B4-BE49-F238E27FC236}">
                <a16:creationId xmlns:a16="http://schemas.microsoft.com/office/drawing/2014/main" id="{A55B14D6-6FB1-ED47-8456-3A1E17231A0C}"/>
              </a:ext>
            </a:extLst>
          </p:cNvPr>
          <p:cNvSpPr txBox="1">
            <a:spLocks/>
          </p:cNvSpPr>
          <p:nvPr/>
        </p:nvSpPr>
        <p:spPr>
          <a:xfrm>
            <a:off x="0" y="720000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95507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E5323D-B9DC-4232-9D2E-366F3F7EE02F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8" name="Snagit_SNGOUT2161">
            <a:extLst>
              <a:ext uri="{FF2B5EF4-FFF2-40B4-BE49-F238E27FC236}">
                <a16:creationId xmlns:a16="http://schemas.microsoft.com/office/drawing/2014/main" id="{BC89EC73-8F24-9F5D-8AF7-2B6B643C3F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320000"/>
            <a:ext cx="4320000" cy="2773050"/>
          </a:xfrm>
          <a:prstGeom prst="rect">
            <a:avLst/>
          </a:prstGeom>
        </p:spPr>
      </p:pic>
      <p:pic>
        <p:nvPicPr>
          <p:cNvPr id="19" name="Snagit_SNGOUT2130">
            <a:extLst>
              <a:ext uri="{FF2B5EF4-FFF2-40B4-BE49-F238E27FC236}">
                <a16:creationId xmlns:a16="http://schemas.microsoft.com/office/drawing/2014/main" id="{BEF0C8FF-82FE-A27B-9F67-146B5AD563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320000"/>
            <a:ext cx="4320000" cy="2773050"/>
          </a:xfrm>
          <a:prstGeom prst="rect">
            <a:avLst/>
          </a:prstGeom>
        </p:spPr>
      </p:pic>
      <p:pic>
        <p:nvPicPr>
          <p:cNvPr id="20" name="Snagit_SNGOUT2150">
            <a:extLst>
              <a:ext uri="{FF2B5EF4-FFF2-40B4-BE49-F238E27FC236}">
                <a16:creationId xmlns:a16="http://schemas.microsoft.com/office/drawing/2014/main" id="{0BEDE577-2CED-3F4A-DE36-229277A58C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320000"/>
            <a:ext cx="4320000" cy="2773050"/>
          </a:xfrm>
          <a:prstGeom prst="rect">
            <a:avLst/>
          </a:prstGeom>
        </p:spPr>
      </p:pic>
      <p:pic>
        <p:nvPicPr>
          <p:cNvPr id="21" name="Snagit_SNGOUT2132">
            <a:extLst>
              <a:ext uri="{FF2B5EF4-FFF2-40B4-BE49-F238E27FC236}">
                <a16:creationId xmlns:a16="http://schemas.microsoft.com/office/drawing/2014/main" id="{995BA2B2-BA15-07E3-CA41-C1980EB299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320000"/>
            <a:ext cx="4320000" cy="2773050"/>
          </a:xfrm>
          <a:prstGeom prst="rect">
            <a:avLst/>
          </a:prstGeom>
        </p:spPr>
      </p:pic>
      <p:pic>
        <p:nvPicPr>
          <p:cNvPr id="22" name="Snagit_SNGOUT2150">
            <a:extLst>
              <a:ext uri="{FF2B5EF4-FFF2-40B4-BE49-F238E27FC236}">
                <a16:creationId xmlns:a16="http://schemas.microsoft.com/office/drawing/2014/main" id="{63EC1D3A-DE4C-EECC-DC3B-A314708ECD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320000"/>
            <a:ext cx="4320000" cy="2773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9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noProof="0" smtClean="0"/>
              <a:pPr/>
              <a:t>13</a:t>
            </a:fld>
            <a:endParaRPr lang="de-DE" noProof="0" dirty="0"/>
          </a:p>
        </p:txBody>
      </p:sp>
      <p:sp>
        <p:nvSpPr>
          <p:cNvPr id="15" name="Abgerundetes Rechteck 13">
            <a:extLst>
              <a:ext uri="{FF2B5EF4-FFF2-40B4-BE49-F238E27FC236}">
                <a16:creationId xmlns:a16="http://schemas.microsoft.com/office/drawing/2014/main" id="{712D9493-5C71-39AB-ED29-5706ADE5D5E5}"/>
              </a:ext>
            </a:extLst>
          </p:cNvPr>
          <p:cNvSpPr/>
          <p:nvPr/>
        </p:nvSpPr>
        <p:spPr>
          <a:xfrm>
            <a:off x="720000" y="1440000"/>
            <a:ext cx="5129962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en-US" sz="140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Entwurfsstrategie</a:t>
            </a:r>
            <a:endParaRPr lang="de-DE" sz="1400" cap="small" noProof="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9A36765-1A96-4393-E641-778985CB6BD2}"/>
              </a:ext>
            </a:extLst>
          </p:cNvPr>
          <p:cNvSpPr/>
          <p:nvPr/>
        </p:nvSpPr>
        <p:spPr>
          <a:xfrm>
            <a:off x="6479999" y="1440000"/>
            <a:ext cx="4212000" cy="151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5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Erzeugung eines effizienten </a:t>
            </a:r>
            <a:r>
              <a:rPr lang="de-DE" sz="1050" noProof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 Modelles </a:t>
            </a:r>
            <a:r>
              <a:rPr lang="de-DE" sz="105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besitzt eine CAD-Software keinen Befehl.</a:t>
            </a:r>
          </a:p>
          <a:p>
            <a:pPr marL="182563" indent="-18256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5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Voraussetzung für ein vorhersehbares Modell Verhalten ist die Anwendung der </a:t>
            </a:r>
            <a:r>
              <a:rPr lang="de-DE" sz="1050" cap="small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Entwurfsstrategie.</a:t>
            </a:r>
          </a:p>
          <a:p>
            <a:pPr marL="182563" indent="-18256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5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bildet detailliert die logischen Schritte der frühen Entwurfs-Phase ab.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70658E-CEC9-7EB7-1728-A2329D7A8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90" y="2368627"/>
            <a:ext cx="1731181" cy="41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7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C9367-EC55-718F-D467-69C5B496F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CF10B0F-76A7-8526-42E7-420819DE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noProof="0" smtClean="0"/>
              <a:pPr/>
              <a:t>14</a:t>
            </a:fld>
            <a:endParaRPr lang="de-DE" noProof="0" dirty="0"/>
          </a:p>
        </p:txBody>
      </p:sp>
      <p:sp>
        <p:nvSpPr>
          <p:cNvPr id="15" name="Abgerundetes Rechteck 13">
            <a:extLst>
              <a:ext uri="{FF2B5EF4-FFF2-40B4-BE49-F238E27FC236}">
                <a16:creationId xmlns:a16="http://schemas.microsoft.com/office/drawing/2014/main" id="{61C376F7-4B13-00C3-76D6-1D6A70C2D859}"/>
              </a:ext>
            </a:extLst>
          </p:cNvPr>
          <p:cNvSpPr/>
          <p:nvPr/>
        </p:nvSpPr>
        <p:spPr>
          <a:xfrm>
            <a:off x="3789037" y="3456012"/>
            <a:ext cx="3113738" cy="647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en-US" sz="2000" i="1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 blame the software</a:t>
            </a:r>
            <a:endParaRPr lang="de-DE" sz="2000" i="1" cap="small" noProof="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85E08A8-AA29-7303-8829-099CBBE2273A}"/>
              </a:ext>
            </a:extLst>
          </p:cNvPr>
          <p:cNvSpPr txBox="1"/>
          <p:nvPr/>
        </p:nvSpPr>
        <p:spPr>
          <a:xfrm>
            <a:off x="8802290" y="6624153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Richard Gebhard</a:t>
            </a:r>
          </a:p>
          <a:p>
            <a:pPr>
              <a:buClr>
                <a:schemeClr val="accent2"/>
              </a:buClr>
            </a:pPr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 Modeling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B67D17-415F-7C6F-5EF6-618E6D377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668F5638-5483-5272-2FED-8168A191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23EA729-DF2D-F1BD-0A5E-CEE26F16404C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Top-down-Ansatz: (Versuch) einer Begriffsklärung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F7F6F6A2-19FF-090E-9C6D-7CE2A25E393A}"/>
              </a:ext>
            </a:extLst>
          </p:cNvPr>
          <p:cNvSpPr/>
          <p:nvPr/>
        </p:nvSpPr>
        <p:spPr>
          <a:xfrm>
            <a:off x="6480000" y="1440000"/>
            <a:ext cx="4211814" cy="514814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Top-down: Annäherung über die sprachliche Bedeutung: 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Begriff bezeichnet sowohl einen Ort („Top“) als auch eine Richtung („Down“).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Top-down Ansatz blickt auf die für den Modellaufbau relevanten Informationen (z.B. geometrische Merkmale, Parameter). Dabei lassen sich folgende Aspekte unterscheiden: </a:t>
            </a:r>
          </a:p>
          <a:p>
            <a:pPr marL="409575" indent="-2286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Informationen, die vor der Modellierung verfügbar sind. „Top“ bezeichnet hierbei den Ausgangspunkt des Entwurfes, also den Informationsstatus. </a:t>
            </a:r>
          </a:p>
          <a:p>
            <a:pPr marL="409575" indent="-2286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Informationen, die Wiederverwendet werden. Benachbarte Komponenten teilen sich beispielsweise gemeinsame Begrenzungsflächen und somit bestimmte Information. „Down“ bedeutet also das Wiederverwenden, Vererben oder Verknüpfen von Informationen.</a:t>
            </a:r>
          </a:p>
          <a:p>
            <a:pPr marL="269875">
              <a:lnSpc>
                <a:spcPct val="150000"/>
              </a:lnSpc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down ist die Frage, welche Information ist verfügbar, und  wie können diese wiederverwendet werden.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9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Top-down-Ansatz ist weit mehr gemeint, als beispielsweise unter der Begriff Skelettmodellierung verstanden wird.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BA31A03-29AE-040C-20C6-A8FD71A19373}"/>
              </a:ext>
            </a:extLst>
          </p:cNvPr>
          <p:cNvSpPr txBox="1"/>
          <p:nvPr/>
        </p:nvSpPr>
        <p:spPr>
          <a:xfrm>
            <a:off x="8694278" y="6670900"/>
            <a:ext cx="1890422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Martin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▪"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down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Creo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nagit_SNGOUT2">
            <a:extLst>
              <a:ext uri="{FF2B5EF4-FFF2-40B4-BE49-F238E27FC236}">
                <a16:creationId xmlns:a16="http://schemas.microsoft.com/office/drawing/2014/main" id="{9DB64F4D-FEBD-AFAA-35CB-BF997CC5A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64" y="4787949"/>
            <a:ext cx="1428750" cy="1176153"/>
          </a:xfrm>
          <a:prstGeom prst="rect">
            <a:avLst/>
          </a:prstGeom>
        </p:spPr>
      </p:pic>
      <p:pic>
        <p:nvPicPr>
          <p:cNvPr id="2" name="Snagit_SNGOUT2104">
            <a:extLst>
              <a:ext uri="{FF2B5EF4-FFF2-40B4-BE49-F238E27FC236}">
                <a16:creationId xmlns:a16="http://schemas.microsoft.com/office/drawing/2014/main" id="{DBC78ACF-AD53-4A0E-03B2-2572E671D5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36" y="2256657"/>
            <a:ext cx="1162978" cy="1757907"/>
          </a:xfrm>
          <a:prstGeom prst="rect">
            <a:avLst/>
          </a:prstGeom>
        </p:spPr>
      </p:pic>
      <p:pic>
        <p:nvPicPr>
          <p:cNvPr id="3" name="Snagit_SNGOUT2159">
            <a:extLst>
              <a:ext uri="{FF2B5EF4-FFF2-40B4-BE49-F238E27FC236}">
                <a16:creationId xmlns:a16="http://schemas.microsoft.com/office/drawing/2014/main" id="{D46B4273-7E7B-11E6-076F-A96E4C4907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16" y="2256657"/>
            <a:ext cx="1856223" cy="19045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6443B20-221F-3DB6-D5F5-E72D7C127A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41" y="5125549"/>
            <a:ext cx="1950209" cy="825485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61DDC9CB-C17E-8B3A-EAF9-1F13F07A4F34}"/>
              </a:ext>
            </a:extLst>
          </p:cNvPr>
          <p:cNvSpPr/>
          <p:nvPr/>
        </p:nvSpPr>
        <p:spPr>
          <a:xfrm>
            <a:off x="2648193" y="3077974"/>
            <a:ext cx="501469" cy="161803"/>
          </a:xfrm>
          <a:prstGeom prst="right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2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808E43-B5CE-4CFA-09C8-A8F2E1427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BBA4E5A8-691D-01E7-24FD-74F1E806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DA8C7B9-B302-733E-8DF4-1C0CE19DB23B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2353C5FB-EB34-8C62-8139-7C0804B43462}"/>
              </a:ext>
            </a:extLst>
          </p:cNvPr>
          <p:cNvSpPr/>
          <p:nvPr/>
        </p:nvSpPr>
        <p:spPr>
          <a:xfrm>
            <a:off x="6499498" y="1440000"/>
            <a:ext cx="4211814" cy="392405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Informationsquellen: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Konzepte: Skizzen, Projektionen, Querschnitte, Schnitte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Geometrische Informationen: Störkontur, Bauraumbegrenzungen, Ebenen, Arbeitsbereich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 aus einem Lastenheft, wie z.B.  Hublängen, Abstände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Handhabungsobjekt (Produktmodell von Kunden): Typisch für Sondermaschinen.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Zuliefermodell: Führungen, Antriebsstrang, 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Standards: Normteile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nagit_SNGOUT7">
            <a:extLst>
              <a:ext uri="{FF2B5EF4-FFF2-40B4-BE49-F238E27FC236}">
                <a16:creationId xmlns:a16="http://schemas.microsoft.com/office/drawing/2014/main" id="{6DE33C3C-0095-A43C-A16C-30204124C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2" y="3779837"/>
            <a:ext cx="4850475" cy="2282948"/>
          </a:xfrm>
          <a:prstGeom prst="rect">
            <a:avLst/>
          </a:prstGeom>
        </p:spPr>
      </p:pic>
      <p:pic>
        <p:nvPicPr>
          <p:cNvPr id="2" name="Snagit_PPTA27">
            <a:extLst>
              <a:ext uri="{FF2B5EF4-FFF2-40B4-BE49-F238E27FC236}">
                <a16:creationId xmlns:a16="http://schemas.microsoft.com/office/drawing/2014/main" id="{04CBE6D1-374D-E30D-F680-8966BC3DF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35" y="2224437"/>
            <a:ext cx="983965" cy="836370"/>
          </a:xfrm>
          <a:prstGeom prst="rect">
            <a:avLst/>
          </a:prstGeom>
        </p:spPr>
      </p:pic>
      <p:pic>
        <p:nvPicPr>
          <p:cNvPr id="3" name="Snagit_PPTF0FF">
            <a:extLst>
              <a:ext uri="{FF2B5EF4-FFF2-40B4-BE49-F238E27FC236}">
                <a16:creationId xmlns:a16="http://schemas.microsoft.com/office/drawing/2014/main" id="{5F3E18D8-5B73-B00A-38F7-F6F9BFAAF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7" y="2168487"/>
            <a:ext cx="2164072" cy="951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5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0AA04-A018-90BE-1DCD-717D52433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EF3073A8-65B6-982A-A839-F668C38E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57D16DC7-2C84-80DC-DE9E-376813C5C231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3EEFD2F9-6E05-070A-4A49-48BFCC075FB4}"/>
              </a:ext>
            </a:extLst>
          </p:cNvPr>
          <p:cNvSpPr/>
          <p:nvPr/>
        </p:nvSpPr>
        <p:spPr>
          <a:xfrm>
            <a:off x="6499498" y="1440000"/>
            <a:ext cx="4211814" cy="140373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Informationsquellen: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Aufgabenstellung: Handhabungsobjekt (Produktmodell)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+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Mechanisches Konzept für Handhabungsvorgänge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Entwurfsansicht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B3A9119-CBFB-915B-2485-06ED744CE6BD}"/>
              </a:ext>
            </a:extLst>
          </p:cNvPr>
          <p:cNvSpPr/>
          <p:nvPr/>
        </p:nvSpPr>
        <p:spPr>
          <a:xfrm>
            <a:off x="834675" y="6605957"/>
            <a:ext cx="5400000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Entwurfsansicht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DF9309-F009-67CD-766B-C100DD27418D}"/>
              </a:ext>
            </a:extLst>
          </p:cNvPr>
          <p:cNvSpPr txBox="1"/>
          <p:nvPr/>
        </p:nvSpPr>
        <p:spPr>
          <a:xfrm>
            <a:off x="3326259" y="3760343"/>
            <a:ext cx="4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F44097C-A5A3-722A-BAE6-A9CA29BAE7C8}"/>
              </a:ext>
            </a:extLst>
          </p:cNvPr>
          <p:cNvSpPr txBox="1"/>
          <p:nvPr/>
        </p:nvSpPr>
        <p:spPr>
          <a:xfrm>
            <a:off x="3317716" y="5922603"/>
            <a:ext cx="4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</a:t>
            </a:r>
            <a:endParaRPr lang="en-GB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04FF83F-15F3-ABF1-7F0E-64498E0DC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2238098"/>
            <a:ext cx="5414409" cy="148522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36EA64C-B577-362B-00DD-90557D9277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4484403"/>
            <a:ext cx="5414409" cy="1515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71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CAB1B-3877-8A04-8147-4B91710AE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372D784A-899F-16CE-8017-2481D479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A0AEFF58-A935-B52A-A559-01C90EA8D14A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bgerundetes Rechteck 9">
            <a:extLst>
              <a:ext uri="{FF2B5EF4-FFF2-40B4-BE49-F238E27FC236}">
                <a16:creationId xmlns:a16="http://schemas.microsoft.com/office/drawing/2014/main" id="{6C81CF10-A12E-6DCF-7209-4ECD8CF658E9}"/>
              </a:ext>
            </a:extLst>
          </p:cNvPr>
          <p:cNvSpPr/>
          <p:nvPr/>
        </p:nvSpPr>
        <p:spPr>
          <a:xfrm>
            <a:off x="6480000" y="1440000"/>
            <a:ext cx="4211814" cy="82770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1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11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Autodesk Inventor</a:t>
            </a:r>
            <a:r>
              <a:rPr lang="de-DE" sz="11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können die in der Grafik dargestellten Möglichkeiten zur Vererbung von Informationen genutzt werden.</a:t>
            </a:r>
          </a:p>
        </p:txBody>
      </p:sp>
      <p:pic>
        <p:nvPicPr>
          <p:cNvPr id="6" name="Grafik 5" descr="Ein Bild, das Screenshot, Diagramm, Schwarz, Design enthält.&#10;&#10;KI-generierte Inhalte können fehlerhaft sein.">
            <a:extLst>
              <a:ext uri="{FF2B5EF4-FFF2-40B4-BE49-F238E27FC236}">
                <a16:creationId xmlns:a16="http://schemas.microsoft.com/office/drawing/2014/main" id="{3D18D6A9-6ACC-39C4-2D1E-5F05AB306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4" y="2303673"/>
            <a:ext cx="6863752" cy="4752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33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CEC4F-BB50-1665-3C95-E8ABF80A7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5A4F8A99-8CDA-6F5B-BDD6-BF2900FD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" name="Abgerundetes Rechteck 4">
            <a:extLst>
              <a:ext uri="{FF2B5EF4-FFF2-40B4-BE49-F238E27FC236}">
                <a16:creationId xmlns:a16="http://schemas.microsoft.com/office/drawing/2014/main" id="{14054604-2A44-49C6-7A08-D325FF9B7FFC}"/>
              </a:ext>
            </a:extLst>
          </p:cNvPr>
          <p:cNvSpPr/>
          <p:nvPr/>
        </p:nvSpPr>
        <p:spPr>
          <a:xfrm>
            <a:off x="720000" y="1440000"/>
            <a:ext cx="475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CAD-Automatisierung</a:t>
            </a:r>
          </a:p>
        </p:txBody>
      </p:sp>
      <p:pic>
        <p:nvPicPr>
          <p:cNvPr id="3" name="Snagit_SNGOUT2129">
            <a:extLst>
              <a:ext uri="{FF2B5EF4-FFF2-40B4-BE49-F238E27FC236}">
                <a16:creationId xmlns:a16="http://schemas.microsoft.com/office/drawing/2014/main" id="{0857C2CD-95ED-61F9-0E01-380BE479F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3600000" cy="2648024"/>
          </a:xfrm>
          <a:prstGeom prst="rect">
            <a:avLst/>
          </a:prstGeom>
        </p:spPr>
      </p:pic>
      <p:pic>
        <p:nvPicPr>
          <p:cNvPr id="5" name="Snagit_SNGOUT2104">
            <a:extLst>
              <a:ext uri="{FF2B5EF4-FFF2-40B4-BE49-F238E27FC236}">
                <a16:creationId xmlns:a16="http://schemas.microsoft.com/office/drawing/2014/main" id="{5C9F3F2A-3917-85B2-C483-73EA48002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3600000" cy="2648024"/>
          </a:xfrm>
          <a:prstGeom prst="rect">
            <a:avLst/>
          </a:prstGeom>
        </p:spPr>
      </p:pic>
      <p:pic>
        <p:nvPicPr>
          <p:cNvPr id="7" name="Snagit_SNGOUT2128">
            <a:extLst>
              <a:ext uri="{FF2B5EF4-FFF2-40B4-BE49-F238E27FC236}">
                <a16:creationId xmlns:a16="http://schemas.microsoft.com/office/drawing/2014/main" id="{180FD2E3-9B51-9380-B593-EA0C468EA2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3600000" cy="2648024"/>
          </a:xfrm>
          <a:prstGeom prst="rect">
            <a:avLst/>
          </a:prstGeom>
        </p:spPr>
      </p:pic>
      <p:pic>
        <p:nvPicPr>
          <p:cNvPr id="10" name="Snagit_SNGOUT2091">
            <a:extLst>
              <a:ext uri="{FF2B5EF4-FFF2-40B4-BE49-F238E27FC236}">
                <a16:creationId xmlns:a16="http://schemas.microsoft.com/office/drawing/2014/main" id="{4BA5C29B-4B7B-D389-E5D2-84FBDAE254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3600000" cy="2648024"/>
          </a:xfrm>
          <a:prstGeom prst="rect">
            <a:avLst/>
          </a:prstGeom>
        </p:spPr>
      </p:pic>
      <p:pic>
        <p:nvPicPr>
          <p:cNvPr id="12" name="Snagit_SNGOUT2117">
            <a:extLst>
              <a:ext uri="{FF2B5EF4-FFF2-40B4-BE49-F238E27FC236}">
                <a16:creationId xmlns:a16="http://schemas.microsoft.com/office/drawing/2014/main" id="{95B5D87F-9B31-826E-F4BE-EA334D4A01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39999"/>
            <a:ext cx="3600000" cy="2648024"/>
          </a:xfrm>
          <a:prstGeom prst="rect">
            <a:avLst/>
          </a:prstGeom>
        </p:spPr>
      </p:pic>
      <p:pic>
        <p:nvPicPr>
          <p:cNvPr id="13" name="Snagit_SNGOUT2083">
            <a:extLst>
              <a:ext uri="{FF2B5EF4-FFF2-40B4-BE49-F238E27FC236}">
                <a16:creationId xmlns:a16="http://schemas.microsoft.com/office/drawing/2014/main" id="{610E43AB-BB81-1C50-3CDA-2F8C1578B8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3600000" cy="264802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1503FC7-B032-1432-9D93-BA1A289D9F53}"/>
              </a:ext>
            </a:extLst>
          </p:cNvPr>
          <p:cNvSpPr/>
          <p:nvPr/>
        </p:nvSpPr>
        <p:spPr>
          <a:xfrm>
            <a:off x="6480000" y="1440000"/>
            <a:ext cx="4212000" cy="551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CAD-Automatisierung bedeutet die Berücksichtigung der Wechselwirkung zwischen den Komponenten eines Entwurfes.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 CAD-Automatisierung werden redundante Informationen erzeugt. </a:t>
            </a:r>
          </a:p>
          <a:p>
            <a:pPr marL="180975" indent="-180975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 der CAD-Automatisierung ist die Wiederverwendung vorhandener Informationen, z.B. von Parameter oder geometrischer Merkmale. </a:t>
            </a:r>
          </a:p>
          <a:p>
            <a:pPr marL="180975" indent="-180975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 wird die schnelle und fehlerfreie Anpassung eines Entwurfes ermöglicht und insgesamt effiziente Strukturen erzeugt.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Möglichkeiten der Wiederverwendung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6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Komponenten Ebene: </a:t>
            </a:r>
          </a:p>
          <a:p>
            <a:pPr marL="360363" indent="-17621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Überschreiben von Parametern</a:t>
            </a:r>
          </a:p>
          <a:p>
            <a:pPr marL="360363" indent="-17621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Wiederverwendung von Skizzen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einer neuen Komponente</a:t>
            </a:r>
          </a:p>
          <a:p>
            <a:pPr marL="360363" indent="-18415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804863" algn="l"/>
              </a:tabLst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das Vererben von Informationen in neue Komponenten kann die Wechselwirkung zwischen Komponenten automatisiert werden.</a:t>
            </a:r>
          </a:p>
          <a:p>
            <a:pPr marL="180975" indent="-180975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7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C7E1A-13DC-D1BF-15C7-82661526F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BF1C3B2D-1B12-6EF3-DE1B-F0113507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6E09C75-540C-D416-04F0-28F3AB39B5CA}"/>
              </a:ext>
            </a:extLst>
          </p:cNvPr>
          <p:cNvSpPr/>
          <p:nvPr/>
        </p:nvSpPr>
        <p:spPr>
          <a:xfrm>
            <a:off x="6480000" y="1440000"/>
            <a:ext cx="4212000" cy="2406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1450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Vorgehensweise:</a:t>
            </a:r>
          </a:p>
          <a:p>
            <a:pPr marL="7938" lvl="0" fontAlgn="base">
              <a:lnSpc>
                <a:spcPct val="150000"/>
              </a:lnSpc>
              <a:buClr>
                <a:schemeClr val="accent2"/>
              </a:buClr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79388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Führungsquerschnitt erstellen</a:t>
            </a:r>
          </a:p>
          <a:p>
            <a:pPr marL="179388" lvl="0" indent="-179388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Bauteile in Baugruppe platzieren </a:t>
            </a:r>
          </a:p>
          <a:p>
            <a:pPr marL="179388" lvl="0" indent="-179388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Fixieren und am Ursprung platzieren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Ableitung Block in Grundplatte und Extrusion</a:t>
            </a:r>
          </a:p>
          <a:p>
            <a:pPr marL="179388" lvl="0" indent="-179388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Ableitung Block in Schlitten und Extrusion</a:t>
            </a:r>
          </a:p>
          <a:p>
            <a:pPr marL="358775" fontAlgn="base">
              <a:lnSpc>
                <a:spcPct val="150000"/>
              </a:lnSpc>
              <a:buClr>
                <a:schemeClr val="accent2"/>
              </a:buClr>
            </a:pP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0" indent="-354013" fontAlgn="base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bgerundetes Rechteck 4">
            <a:extLst>
              <a:ext uri="{FF2B5EF4-FFF2-40B4-BE49-F238E27FC236}">
                <a16:creationId xmlns:a16="http://schemas.microsoft.com/office/drawing/2014/main" id="{DA54DA42-C034-D302-871A-A8F16A636A1C}"/>
              </a:ext>
            </a:extLst>
          </p:cNvPr>
          <p:cNvSpPr/>
          <p:nvPr/>
        </p:nvSpPr>
        <p:spPr>
          <a:xfrm>
            <a:off x="720000" y="1440000"/>
            <a:ext cx="475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CAD-Automatisierung: Beispiel Führungseinheit</a:t>
            </a:r>
          </a:p>
        </p:txBody>
      </p:sp>
      <p:pic>
        <p:nvPicPr>
          <p:cNvPr id="3" name="Snagit_SNGOUT2102">
            <a:extLst>
              <a:ext uri="{FF2B5EF4-FFF2-40B4-BE49-F238E27FC236}">
                <a16:creationId xmlns:a16="http://schemas.microsoft.com/office/drawing/2014/main" id="{B915E75D-AF03-1FDB-8D80-8CDFC4EF2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4320000" cy="3177629"/>
          </a:xfrm>
          <a:prstGeom prst="rect">
            <a:avLst/>
          </a:prstGeom>
        </p:spPr>
      </p:pic>
      <p:pic>
        <p:nvPicPr>
          <p:cNvPr id="4" name="Snagit_SNGOUT2073">
            <a:extLst>
              <a:ext uri="{FF2B5EF4-FFF2-40B4-BE49-F238E27FC236}">
                <a16:creationId xmlns:a16="http://schemas.microsoft.com/office/drawing/2014/main" id="{AA4EB7D3-586F-4DAE-92A5-074C2D2A1B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4320000" cy="3177629"/>
          </a:xfrm>
          <a:prstGeom prst="rect">
            <a:avLst/>
          </a:prstGeom>
        </p:spPr>
      </p:pic>
      <p:pic>
        <p:nvPicPr>
          <p:cNvPr id="5" name="Snagit_SNGOUT2099">
            <a:extLst>
              <a:ext uri="{FF2B5EF4-FFF2-40B4-BE49-F238E27FC236}">
                <a16:creationId xmlns:a16="http://schemas.microsoft.com/office/drawing/2014/main" id="{0FA64B21-9167-724C-2D16-FC411CB57B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4320000" cy="3177629"/>
          </a:xfrm>
          <a:prstGeom prst="rect">
            <a:avLst/>
          </a:prstGeom>
        </p:spPr>
      </p:pic>
      <p:pic>
        <p:nvPicPr>
          <p:cNvPr id="6" name="Snagit_SNGOUT2071">
            <a:extLst>
              <a:ext uri="{FF2B5EF4-FFF2-40B4-BE49-F238E27FC236}">
                <a16:creationId xmlns:a16="http://schemas.microsoft.com/office/drawing/2014/main" id="{8FE3D1E5-F282-3AD1-AE59-360A5A9B5F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4320000" cy="3177629"/>
          </a:xfrm>
          <a:prstGeom prst="rect">
            <a:avLst/>
          </a:prstGeom>
        </p:spPr>
      </p:pic>
      <p:pic>
        <p:nvPicPr>
          <p:cNvPr id="8" name="Snagit_SNGOUT2096">
            <a:extLst>
              <a:ext uri="{FF2B5EF4-FFF2-40B4-BE49-F238E27FC236}">
                <a16:creationId xmlns:a16="http://schemas.microsoft.com/office/drawing/2014/main" id="{6C060404-1944-C20E-407A-290FB13F6D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4320000" cy="3177629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F15DF22-921C-1832-CB8D-9AC18800E00E}"/>
              </a:ext>
            </a:extLst>
          </p:cNvPr>
          <p:cNvGrpSpPr/>
          <p:nvPr/>
        </p:nvGrpSpPr>
        <p:grpSpPr>
          <a:xfrm>
            <a:off x="7037795" y="3995861"/>
            <a:ext cx="1548205" cy="1231482"/>
            <a:chOff x="7037795" y="3995861"/>
            <a:chExt cx="1548205" cy="1231482"/>
          </a:xfrm>
        </p:grpSpPr>
        <p:pic>
          <p:nvPicPr>
            <p:cNvPr id="10" name="Snagit_SNGOUT2076">
              <a:extLst>
                <a:ext uri="{FF2B5EF4-FFF2-40B4-BE49-F238E27FC236}">
                  <a16:creationId xmlns:a16="http://schemas.microsoft.com/office/drawing/2014/main" id="{40660A94-6E26-5BF3-5B49-952E66AFB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898" y="3995861"/>
              <a:ext cx="1440000" cy="940042"/>
            </a:xfrm>
            <a:prstGeom prst="rect">
              <a:avLst/>
            </a:prstGeom>
          </p:spPr>
        </p:pic>
        <p:sp>
          <p:nvSpPr>
            <p:cNvPr id="11" name="Abgerundetes Rechteck 5">
              <a:extLst>
                <a:ext uri="{FF2B5EF4-FFF2-40B4-BE49-F238E27FC236}">
                  <a16:creationId xmlns:a16="http://schemas.microsoft.com/office/drawing/2014/main" id="{43087CAB-C891-FD94-9843-F16A93B64D96}"/>
                </a:ext>
              </a:extLst>
            </p:cNvPr>
            <p:cNvSpPr/>
            <p:nvPr/>
          </p:nvSpPr>
          <p:spPr>
            <a:xfrm>
              <a:off x="7037795" y="4867343"/>
              <a:ext cx="1548205" cy="360000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accent2"/>
                </a:buClr>
              </a:pPr>
              <a:r>
                <a:rPr lang="de-DE" sz="90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Kreuzrollenführung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DD05515-5126-191F-FD3A-F539EFD46A5F}"/>
              </a:ext>
            </a:extLst>
          </p:cNvPr>
          <p:cNvGrpSpPr/>
          <p:nvPr/>
        </p:nvGrpSpPr>
        <p:grpSpPr>
          <a:xfrm>
            <a:off x="6930230" y="5469448"/>
            <a:ext cx="1619915" cy="1128181"/>
            <a:chOff x="6930230" y="5469448"/>
            <a:chExt cx="1619915" cy="1128181"/>
          </a:xfrm>
        </p:grpSpPr>
        <p:pic>
          <p:nvPicPr>
            <p:cNvPr id="41" name="Snagit_PPT74E3">
              <a:extLst>
                <a:ext uri="{FF2B5EF4-FFF2-40B4-BE49-F238E27FC236}">
                  <a16:creationId xmlns:a16="http://schemas.microsoft.com/office/drawing/2014/main" id="{3DEDA0F1-D880-FE1D-A1CA-232255652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086" y="5469448"/>
              <a:ext cx="1548205" cy="726318"/>
            </a:xfrm>
            <a:prstGeom prst="rect">
              <a:avLst/>
            </a:prstGeom>
          </p:spPr>
        </p:pic>
        <p:sp>
          <p:nvSpPr>
            <p:cNvPr id="12" name="Abgerundetes Rechteck 5">
              <a:extLst>
                <a:ext uri="{FF2B5EF4-FFF2-40B4-BE49-F238E27FC236}">
                  <a16:creationId xmlns:a16="http://schemas.microsoft.com/office/drawing/2014/main" id="{26A0758D-0008-ABD9-E0ED-5C1EB5D114BF}"/>
                </a:ext>
              </a:extLst>
            </p:cNvPr>
            <p:cNvSpPr/>
            <p:nvPr/>
          </p:nvSpPr>
          <p:spPr>
            <a:xfrm>
              <a:off x="6930230" y="6237629"/>
              <a:ext cx="1619915" cy="360000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accent2"/>
                </a:buClr>
              </a:pPr>
              <a:r>
                <a:rPr lang="de-DE" sz="90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Block „Führungsquerschnitt“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93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CAB1B-3877-8A04-8147-4B91710AE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372D784A-899F-16CE-8017-2481D479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A0AEFF58-A935-B52A-A559-01C90EA8D14A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bgerundetes Rechteck 9">
            <a:extLst>
              <a:ext uri="{FF2B5EF4-FFF2-40B4-BE49-F238E27FC236}">
                <a16:creationId xmlns:a16="http://schemas.microsoft.com/office/drawing/2014/main" id="{6C81CF10-A12E-6DCF-7209-4ECD8CF658E9}"/>
              </a:ext>
            </a:extLst>
          </p:cNvPr>
          <p:cNvSpPr/>
          <p:nvPr/>
        </p:nvSpPr>
        <p:spPr>
          <a:xfrm>
            <a:off x="6499498" y="1440000"/>
            <a:ext cx="4247008" cy="273588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den Parameterimport aus Excel-Tabellen, die Verknüpfung mit Parametern aus anderen Komponenten sowie das Ableiten von Parametern und geometrischen Merkmalen ergeben sich zahlreiche Vererbungspfade, die hier grafisch exemplarisch dargestellt sind. 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Außerdem müssen für bestimmte Ableitungen, Besonderheiten berücksichtigt werden:</a:t>
            </a: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Skizzen abgeleitet, vererben diese das Ursprungssystem. Allerdings können diese nicht wiederverwendet werden.</a:t>
            </a: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Blöcke abgeleitet, ist die Orientierung und Position beim Platzieren des Blockes frei wählbar. Der Block kann beliebig oft platziert werden.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73435F1-DB75-BB27-DEB4-306C9C245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1" y="5421319"/>
            <a:ext cx="2412268" cy="922353"/>
          </a:xfrm>
          <a:prstGeom prst="rect">
            <a:avLst/>
          </a:prstGeom>
        </p:spPr>
      </p:pic>
      <p:pic>
        <p:nvPicPr>
          <p:cNvPr id="13" name="Grafik 12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DBBCABC8-552B-D979-7489-27AC300468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74" y="4448368"/>
            <a:ext cx="1512000" cy="605186"/>
          </a:xfrm>
          <a:prstGeom prst="rect">
            <a:avLst/>
          </a:prstGeom>
        </p:spPr>
      </p:pic>
      <p:pic>
        <p:nvPicPr>
          <p:cNvPr id="15" name="Grafik 14" descr="Ein Bild, das Screenshot, Text, Diagramm, Design enthält.&#10;&#10;Automatisch generierte Beschreibung">
            <a:extLst>
              <a:ext uri="{FF2B5EF4-FFF2-40B4-BE49-F238E27FC236}">
                <a16:creationId xmlns:a16="http://schemas.microsoft.com/office/drawing/2014/main" id="{111CAAB3-2A74-EEB3-6BD5-AF5E12203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43" y="4448368"/>
            <a:ext cx="1440302" cy="605186"/>
          </a:xfrm>
          <a:prstGeom prst="rect">
            <a:avLst/>
          </a:prstGeom>
        </p:spPr>
      </p:pic>
      <p:pic>
        <p:nvPicPr>
          <p:cNvPr id="19" name="Grafik 18" descr="Ein Bild, das Screenshot, Text, Diagramm, Design enthält.&#10;&#10;Automatisch generierte Beschreibung">
            <a:extLst>
              <a:ext uri="{FF2B5EF4-FFF2-40B4-BE49-F238E27FC236}">
                <a16:creationId xmlns:a16="http://schemas.microsoft.com/office/drawing/2014/main" id="{00EC4119-C3C8-DE06-5CD2-9BC37B5DCE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62" y="2562239"/>
            <a:ext cx="1512000" cy="1535173"/>
          </a:xfrm>
          <a:prstGeom prst="rect">
            <a:avLst/>
          </a:prstGeom>
        </p:spPr>
      </p:pic>
      <p:pic>
        <p:nvPicPr>
          <p:cNvPr id="21" name="Grafik 20" descr="Ein Bild, das Screenshot, Text, Software, Betriebssystem enthält.&#10;&#10;Automatisch generierte Beschreibung">
            <a:extLst>
              <a:ext uri="{FF2B5EF4-FFF2-40B4-BE49-F238E27FC236}">
                <a16:creationId xmlns:a16="http://schemas.microsoft.com/office/drawing/2014/main" id="{3E97245F-FB61-24FD-FF75-08BC8EDC30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62" y="5006624"/>
            <a:ext cx="1548000" cy="1183765"/>
          </a:xfrm>
          <a:prstGeom prst="rect">
            <a:avLst/>
          </a:prstGeom>
        </p:spPr>
      </p:pic>
      <p:pic>
        <p:nvPicPr>
          <p:cNvPr id="25" name="Grafik 24" descr="Ein Bild, das Screenshot, Software, Design enthält.&#10;&#10;Automatisch generierte Beschreibung">
            <a:extLst>
              <a:ext uri="{FF2B5EF4-FFF2-40B4-BE49-F238E27FC236}">
                <a16:creationId xmlns:a16="http://schemas.microsoft.com/office/drawing/2014/main" id="{351990EA-1198-F4A7-EA77-1AED8B0238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26" y="2562239"/>
            <a:ext cx="1153056" cy="3628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083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5939606E-217C-D563-65CC-F1D316615418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bgerundetes Rechteck 9">
            <a:extLst>
              <a:ext uri="{FF2B5EF4-FFF2-40B4-BE49-F238E27FC236}">
                <a16:creationId xmlns:a16="http://schemas.microsoft.com/office/drawing/2014/main" id="{063F4203-B975-4600-FD5B-F65EFBCF1AF3}"/>
              </a:ext>
            </a:extLst>
          </p:cNvPr>
          <p:cNvSpPr/>
          <p:nvPr/>
        </p:nvSpPr>
        <p:spPr>
          <a:xfrm>
            <a:off x="6499498" y="1440000"/>
            <a:ext cx="4283012" cy="64764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Zusammenfassung:</a:t>
            </a:r>
            <a:r>
              <a:rPr lang="de-DE" sz="12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Prinzipien strukturierten Modellierens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328A68-2A20-CB6A-787E-827D9732F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2160000"/>
            <a:ext cx="5865288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168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4|0.4|0.2|0.2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5|0.9|0.7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739</Words>
  <Application>Microsoft Office PowerPoint</Application>
  <PresentationFormat>Benutzerdefiniert</PresentationFormat>
  <Paragraphs>124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Wingdings 2</vt:lpstr>
      <vt:lpstr>Wingdings 3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Kemmerer-Fleckenstein, Dieter</dc:creator>
  <cp:lastModifiedBy>Dieter Kemmerer-Fleckenstein</cp:lastModifiedBy>
  <cp:revision>1114</cp:revision>
  <cp:lastPrinted>2026-04-07T11:27:58Z</cp:lastPrinted>
  <dcterms:created xsi:type="dcterms:W3CDTF">2020-01-13T10:06:31Z</dcterms:created>
  <dcterms:modified xsi:type="dcterms:W3CDTF">2026-04-22T09:24:26Z</dcterms:modified>
</cp:coreProperties>
</file>