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8"/>
  </p:notesMasterIdLst>
  <p:handoutMasterIdLst>
    <p:handoutMasterId r:id="rId9"/>
  </p:handoutMasterIdLst>
  <p:sldIdLst>
    <p:sldId id="369" r:id="rId2"/>
    <p:sldId id="535" r:id="rId3"/>
    <p:sldId id="601" r:id="rId4"/>
    <p:sldId id="604" r:id="rId5"/>
    <p:sldId id="605" r:id="rId6"/>
    <p:sldId id="577" r:id="rId7"/>
  </p:sldIdLst>
  <p:sldSz cx="10691813" cy="7559675"/>
  <p:notesSz cx="6858000" cy="9945688"/>
  <p:defaultTextStyle>
    <a:defPPr>
      <a:defRPr lang="de-DE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usammenfassungsabschnitt" id="{300D3AD5-AA31-446E-8E3D-87B3772D592E}">
          <p14:sldIdLst>
            <p14:sldId id="369"/>
            <p14:sldId id="535"/>
            <p14:sldId id="601"/>
            <p14:sldId id="604"/>
            <p14:sldId id="605"/>
            <p14:sldId id="5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69" userDrawn="1">
          <p15:clr>
            <a:srgbClr val="A4A3A4"/>
          </p15:clr>
        </p15:guide>
        <p15:guide id="2" pos="60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ter Kemmerer-Fleckenstein" initials="kefl" lastIdx="2" clrIdx="0">
    <p:extLst>
      <p:ext uri="{19B8F6BF-5375-455C-9EA6-DF929625EA0E}">
        <p15:presenceInfo xmlns:p15="http://schemas.microsoft.com/office/powerpoint/2012/main" userId="Dieter Kemmerer-Fleckenste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D96"/>
    <a:srgbClr val="61616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F564A8-BFF7-4B04-A7E0-1F39E7D9F208}" v="234" dt="2026-04-21T17:51:33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6723" autoAdjust="0"/>
  </p:normalViewPr>
  <p:slideViewPr>
    <p:cSldViewPr showGuides="1">
      <p:cViewPr varScale="1">
        <p:scale>
          <a:sx n="111" d="100"/>
          <a:sy n="111" d="100"/>
        </p:scale>
        <p:origin x="1206" y="120"/>
      </p:cViewPr>
      <p:guideLst>
        <p:guide orient="horz" pos="1769"/>
        <p:guide pos="6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4026" y="84"/>
      </p:cViewPr>
      <p:guideLst>
        <p:guide orient="horz" pos="3133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2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9012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68440A9B-1ED6-4678-8496-29BD68E0CE4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6680"/>
            <a:ext cx="2971800" cy="499011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73DFE8E1-E1DB-4E5B-80E7-70A061210E8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0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58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2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4623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4286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9A681-533C-AFA2-177E-4D20268F4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D612454-37BC-4022-2D3E-5B3DF207B3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EF893D4-E11C-2CC2-60EC-A39251D2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BEA4BB-1E77-9858-C166-51B38D683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86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9A681-533C-AFA2-177E-4D20268F4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D612454-37BC-4022-2D3E-5B3DF207B3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EF893D4-E11C-2CC2-60EC-A39251D2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BEA4BB-1E77-9858-C166-51B38D683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144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84085-85A5-8B4F-289A-E8F4500B4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ABFB5D6-E20E-3C25-468A-252D169EA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75A3585-D4FC-903B-85A8-91E814473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E92FF1-03B9-DCB5-D07A-948DB06DCB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191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7AC35-4635-16B0-48D8-BADF0CD0B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AB90E2D-CBB6-5A66-B26C-7A3EA6CA48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58E3FF0-2118-1F98-AE22-2DF98B2D9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EF0707-6F45-D5D3-1879-3F8A3028AF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82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>
            <a:cxnSpLocks/>
          </p:cNvCxnSpPr>
          <p:nvPr userDrawn="1"/>
        </p:nvCxnSpPr>
        <p:spPr>
          <a:xfrm>
            <a:off x="900000" y="514800"/>
            <a:ext cx="7596000" cy="0"/>
          </a:xfrm>
          <a:prstGeom prst="line">
            <a:avLst/>
          </a:prstGeom>
          <a:ln w="22225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 userDrawn="1"/>
        </p:nvCxnSpPr>
        <p:spPr>
          <a:xfrm>
            <a:off x="0" y="7128000"/>
            <a:ext cx="10692000" cy="0"/>
          </a:xfrm>
          <a:prstGeom prst="line">
            <a:avLst/>
          </a:prstGeom>
          <a:ln w="2540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8387864" y="7205779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2026 Dieter Kemmerer-Fleckenstein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8532000" y="360000"/>
            <a:ext cx="21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</a:t>
            </a:r>
            <a:r>
              <a:rPr lang="en-US" sz="1600" b="1" cap="small" baseline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5040000" y="7200000"/>
            <a:ext cx="720000" cy="252000"/>
          </a:xfr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5323D-B9DC-4232-9D2E-366F3F7EE02F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455FFF9-76BC-B31B-BDAE-2B51C8C8E23C}"/>
              </a:ext>
            </a:extLst>
          </p:cNvPr>
          <p:cNvGrpSpPr/>
          <p:nvPr userDrawn="1"/>
        </p:nvGrpSpPr>
        <p:grpSpPr>
          <a:xfrm>
            <a:off x="180000" y="180000"/>
            <a:ext cx="1872000" cy="790887"/>
            <a:chOff x="2141550" y="2591705"/>
            <a:chExt cx="1872000" cy="79088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072BBC5-B20A-CAC2-4CF7-CAA6E97C3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1550" y="2591705"/>
              <a:ext cx="720000" cy="720000"/>
            </a:xfrm>
            <a:prstGeom prst="rect">
              <a:avLst/>
            </a:prstGeom>
            <a:noFill/>
            <a:ln w="22225">
              <a:solidFill>
                <a:srgbClr val="637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37B7215-CF20-53D4-96EE-69A35F0CCB44}"/>
                </a:ext>
              </a:extLst>
            </p:cNvPr>
            <p:cNvSpPr/>
            <p:nvPr/>
          </p:nvSpPr>
          <p:spPr>
            <a:xfrm>
              <a:off x="2321550" y="2699705"/>
              <a:ext cx="540000" cy="252000"/>
            </a:xfrm>
            <a:prstGeom prst="rect">
              <a:avLst/>
            </a:prstGeom>
            <a:solidFill>
              <a:srgbClr val="637D9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ING</a:t>
              </a:r>
            </a:p>
          </p:txBody>
        </p:sp>
        <p:sp>
          <p:nvSpPr>
            <p:cNvPr id="18" name="Gleichschenkliges Dreieck 17">
              <a:extLst>
                <a:ext uri="{FF2B5EF4-FFF2-40B4-BE49-F238E27FC236}">
                  <a16:creationId xmlns:a16="http://schemas.microsoft.com/office/drawing/2014/main" id="{648B7ECB-F450-7758-F6CB-7F4FC671AF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321550" y="2987705"/>
              <a:ext cx="108000" cy="108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8B31125-8986-75C7-61C3-CF8DC16D5D5B}"/>
                </a:ext>
              </a:extLst>
            </p:cNvPr>
            <p:cNvSpPr txBox="1"/>
            <p:nvPr/>
          </p:nvSpPr>
          <p:spPr>
            <a:xfrm>
              <a:off x="2376000" y="2933983"/>
              <a:ext cx="485550" cy="21544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1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BÜRO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2A10B12-E9F0-BBBC-FE06-04088FD97011}"/>
                </a:ext>
              </a:extLst>
            </p:cNvPr>
            <p:cNvSpPr/>
            <p:nvPr/>
          </p:nvSpPr>
          <p:spPr>
            <a:xfrm>
              <a:off x="2808000" y="2879705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E263B8A-CD1B-73B6-4061-1025C437FF44}"/>
                </a:ext>
              </a:extLst>
            </p:cNvPr>
            <p:cNvSpPr txBox="1"/>
            <p:nvPr/>
          </p:nvSpPr>
          <p:spPr>
            <a:xfrm>
              <a:off x="2825550" y="2951705"/>
              <a:ext cx="1188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0" i="0" cap="none" spc="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KEMMERER-</a:t>
              </a:r>
              <a:r>
                <a:rPr lang="en-US" sz="1100" b="0" i="0" cap="none" spc="-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FLECKENSTEIN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4171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>
            <a:cxnSpLocks/>
          </p:cNvCxnSpPr>
          <p:nvPr userDrawn="1"/>
        </p:nvCxnSpPr>
        <p:spPr>
          <a:xfrm>
            <a:off x="900000" y="514800"/>
            <a:ext cx="7596000" cy="0"/>
          </a:xfrm>
          <a:prstGeom prst="line">
            <a:avLst/>
          </a:prstGeom>
          <a:ln w="22225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 userDrawn="1"/>
        </p:nvCxnSpPr>
        <p:spPr>
          <a:xfrm>
            <a:off x="0" y="7128000"/>
            <a:ext cx="10692000" cy="0"/>
          </a:xfrm>
          <a:prstGeom prst="line">
            <a:avLst/>
          </a:prstGeom>
          <a:ln w="2540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8387864" y="7205779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2026 Dieter Kemmerer-Fleckenstein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8532000" y="360000"/>
            <a:ext cx="21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</a:t>
            </a:r>
            <a:r>
              <a:rPr lang="en-US" sz="1600" b="1" cap="small" baseline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5040000" y="7200000"/>
            <a:ext cx="720000" cy="252000"/>
          </a:xfr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5323D-B9DC-4232-9D2E-366F3F7EE02F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455FFF9-76BC-B31B-BDAE-2B51C8C8E23C}"/>
              </a:ext>
            </a:extLst>
          </p:cNvPr>
          <p:cNvGrpSpPr/>
          <p:nvPr userDrawn="1"/>
        </p:nvGrpSpPr>
        <p:grpSpPr>
          <a:xfrm>
            <a:off x="180000" y="180000"/>
            <a:ext cx="1872000" cy="790887"/>
            <a:chOff x="2141550" y="2591705"/>
            <a:chExt cx="1872000" cy="79088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072BBC5-B20A-CAC2-4CF7-CAA6E97C3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1550" y="2591705"/>
              <a:ext cx="720000" cy="720000"/>
            </a:xfrm>
            <a:prstGeom prst="rect">
              <a:avLst/>
            </a:prstGeom>
            <a:noFill/>
            <a:ln w="22225">
              <a:solidFill>
                <a:srgbClr val="637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37B7215-CF20-53D4-96EE-69A35F0CCB44}"/>
                </a:ext>
              </a:extLst>
            </p:cNvPr>
            <p:cNvSpPr/>
            <p:nvPr/>
          </p:nvSpPr>
          <p:spPr>
            <a:xfrm>
              <a:off x="2321550" y="2699705"/>
              <a:ext cx="540000" cy="252000"/>
            </a:xfrm>
            <a:prstGeom prst="rect">
              <a:avLst/>
            </a:prstGeom>
            <a:solidFill>
              <a:srgbClr val="637D9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ING</a:t>
              </a:r>
            </a:p>
          </p:txBody>
        </p:sp>
        <p:sp>
          <p:nvSpPr>
            <p:cNvPr id="18" name="Gleichschenkliges Dreieck 17">
              <a:extLst>
                <a:ext uri="{FF2B5EF4-FFF2-40B4-BE49-F238E27FC236}">
                  <a16:creationId xmlns:a16="http://schemas.microsoft.com/office/drawing/2014/main" id="{648B7ECB-F450-7758-F6CB-7F4FC671AF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321550" y="2987705"/>
              <a:ext cx="108000" cy="108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8B31125-8986-75C7-61C3-CF8DC16D5D5B}"/>
                </a:ext>
              </a:extLst>
            </p:cNvPr>
            <p:cNvSpPr txBox="1"/>
            <p:nvPr/>
          </p:nvSpPr>
          <p:spPr>
            <a:xfrm>
              <a:off x="2376000" y="2933983"/>
              <a:ext cx="485550" cy="21544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1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BÜRO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2A10B12-E9F0-BBBC-FE06-04088FD97011}"/>
                </a:ext>
              </a:extLst>
            </p:cNvPr>
            <p:cNvSpPr/>
            <p:nvPr/>
          </p:nvSpPr>
          <p:spPr>
            <a:xfrm>
              <a:off x="2808000" y="2879705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E263B8A-CD1B-73B6-4061-1025C437FF44}"/>
                </a:ext>
              </a:extLst>
            </p:cNvPr>
            <p:cNvSpPr txBox="1"/>
            <p:nvPr/>
          </p:nvSpPr>
          <p:spPr>
            <a:xfrm>
              <a:off x="2825550" y="2951705"/>
              <a:ext cx="1188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0" i="0" cap="none" spc="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KEMMERER-</a:t>
              </a:r>
              <a:r>
                <a:rPr lang="en-US" sz="1100" b="0" i="0" cap="none" spc="-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FLECKENSTEIN</a:t>
              </a: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2B0610EA-A9F6-A9EF-863B-984EA41CA000}"/>
              </a:ext>
            </a:extLst>
          </p:cNvPr>
          <p:cNvSpPr txBox="1"/>
          <p:nvPr userDrawn="1"/>
        </p:nvSpPr>
        <p:spPr>
          <a:xfrm>
            <a:off x="2250078" y="3118117"/>
            <a:ext cx="6191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kern="1600" cap="small" spc="100" baseline="0" dirty="0">
                <a:solidFill>
                  <a:srgbClr val="637D96">
                    <a:alpha val="41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Vertraulich</a:t>
            </a:r>
            <a:endParaRPr lang="en-GB" sz="8000" kern="1600" cap="small" spc="100" baseline="0" dirty="0">
              <a:solidFill>
                <a:srgbClr val="637D96">
                  <a:alpha val="41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5052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E1B80-50A5-4BC4-AB8D-CBD7534B08FA}" type="datetime1">
              <a:rPr lang="de-DE" smtClean="0"/>
              <a:t>22.04.2026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41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845906" y="1440000"/>
            <a:ext cx="9000000" cy="1616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sz="20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 Entwurfsstrategie für Autodesk Inventor</a:t>
            </a:r>
          </a:p>
          <a:p>
            <a:pPr algn="ctr">
              <a:lnSpc>
                <a:spcPct val="200000"/>
              </a:lnSpc>
            </a:pPr>
            <a:r>
              <a:rPr lang="de-DE" sz="16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methodischen Grundlagen des 3D-CAD Modellierens</a:t>
            </a:r>
          </a:p>
          <a:p>
            <a:pPr algn="ctr">
              <a:lnSpc>
                <a:spcPct val="200000"/>
              </a:lnSpc>
            </a:pPr>
            <a:r>
              <a:rPr lang="de-DE" sz="16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1: Einleitung</a:t>
            </a:r>
          </a:p>
        </p:txBody>
      </p:sp>
    </p:spTree>
    <p:extLst>
      <p:ext uri="{BB962C8B-B14F-4D97-AF65-F5344CB8AC3E}">
        <p14:creationId xmlns:p14="http://schemas.microsoft.com/office/powerpoint/2010/main" val="282632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720000" y="1440000"/>
            <a:ext cx="5328000" cy="72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mich: Ausbildung &amp; berufliche Stationen</a:t>
            </a: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1C7CCC5B-1D62-8861-B908-4688EFB594A4}"/>
              </a:ext>
            </a:extLst>
          </p:cNvPr>
          <p:cNvSpPr/>
          <p:nvPr/>
        </p:nvSpPr>
        <p:spPr>
          <a:xfrm>
            <a:off x="6480000" y="1440000"/>
            <a:ext cx="4158494" cy="428405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Technischer Zeichner (Fa. YMOS)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Maschinenbau Studium an der Technischen Universität Darmstadt (Studienschwerpunkte: Konstruktionsmethoden, Werkzeug-maschinen)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Konstruktionsmanagement (Steinbeis Stiftung)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"/>
            </a:pP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Berufliche Stationen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Technischer Zeichner (Fa. YMOS)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Entwicklungsingenieur (Fa. Trumpf, Fa. Kreuzer)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Inhaber eines Ingenieurbüros (Produktentwicklung &amp; Sonder-maschinen)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für Konstruktion und Entwicklung (AMADA WELD TECH)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Autodesk Inventor User seit 2002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Fachbuchautor seit 2022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D4CA448-B315-1FF3-09F2-DA9A41F1DC38}"/>
              </a:ext>
            </a:extLst>
          </p:cNvPr>
          <p:cNvGrpSpPr/>
          <p:nvPr/>
        </p:nvGrpSpPr>
        <p:grpSpPr>
          <a:xfrm>
            <a:off x="917414" y="3095883"/>
            <a:ext cx="4014112" cy="3276117"/>
            <a:chOff x="782900" y="3024000"/>
            <a:chExt cx="4014112" cy="3276117"/>
          </a:xfrm>
        </p:grpSpPr>
        <p:pic>
          <p:nvPicPr>
            <p:cNvPr id="3" name="Grafik 2" descr="Ein Bild, das Text, Handschrift, parallel, Schild enthält.">
              <a:extLst>
                <a:ext uri="{FF2B5EF4-FFF2-40B4-BE49-F238E27FC236}">
                  <a16:creationId xmlns:a16="http://schemas.microsoft.com/office/drawing/2014/main" id="{78518D02-648C-7BE2-54EC-28B949C9D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9502" y="3024000"/>
              <a:ext cx="2160908" cy="2880000"/>
            </a:xfrm>
            <a:prstGeom prst="rect">
              <a:avLst/>
            </a:prstGeom>
          </p:spPr>
        </p:pic>
        <p:sp>
          <p:nvSpPr>
            <p:cNvPr id="8" name="Abgerundetes Rechteck 5">
              <a:extLst>
                <a:ext uri="{FF2B5EF4-FFF2-40B4-BE49-F238E27FC236}">
                  <a16:creationId xmlns:a16="http://schemas.microsoft.com/office/drawing/2014/main" id="{B6713771-6398-8299-74B8-116D99DCBB59}"/>
                </a:ext>
              </a:extLst>
            </p:cNvPr>
            <p:cNvSpPr/>
            <p:nvPr/>
          </p:nvSpPr>
          <p:spPr>
            <a:xfrm>
              <a:off x="782900" y="6048000"/>
              <a:ext cx="4014112" cy="252117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de-DE" sz="90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Beim Aufräumen gefundene Verpackung meiner 1. Inventor Version</a:t>
              </a:r>
            </a:p>
          </p:txBody>
        </p:sp>
      </p:grpSp>
      <p:pic>
        <p:nvPicPr>
          <p:cNvPr id="9" name="Grafik 8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5D842050-CCE1-5889-4A69-070B6281F3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44" y="5309675"/>
            <a:ext cx="1243257" cy="1620000"/>
          </a:xfrm>
          <a:prstGeom prst="rect">
            <a:avLst/>
          </a:prstGeom>
        </p:spPr>
      </p:pic>
      <p:pic>
        <p:nvPicPr>
          <p:cNvPr id="10" name="Grafik 9" descr="Ein Bild, das Text, Screenshot, Flugzeug, Diagramm enthält.&#10;&#10;Automatisch generierte Beschreibung">
            <a:extLst>
              <a:ext uri="{FF2B5EF4-FFF2-40B4-BE49-F238E27FC236}">
                <a16:creationId xmlns:a16="http://schemas.microsoft.com/office/drawing/2014/main" id="{6780133D-5E0B-0232-66E8-7CF25FAAB2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110" y="5309675"/>
            <a:ext cx="1262199" cy="16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36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46359C-5290-19A9-E643-E9F793BBB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985A399-194A-B4F0-A2B9-757524EE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E96BB57C-A1C3-0B00-3702-1CA24A9C30D4}"/>
              </a:ext>
            </a:extLst>
          </p:cNvPr>
          <p:cNvSpPr/>
          <p:nvPr/>
        </p:nvSpPr>
        <p:spPr>
          <a:xfrm>
            <a:off x="720000" y="1440000"/>
            <a:ext cx="5328000" cy="72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und Ziel des Vortrags</a:t>
            </a: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5B2CAACF-3D4F-E80E-4919-E93B804EF880}"/>
              </a:ext>
            </a:extLst>
          </p:cNvPr>
          <p:cNvSpPr/>
          <p:nvPr/>
        </p:nvSpPr>
        <p:spPr>
          <a:xfrm>
            <a:off x="6479999" y="1439999"/>
            <a:ext cx="4211813" cy="5220158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Methodische Grundlagen des Modellierens mit </a:t>
            </a:r>
            <a:r>
              <a:rPr lang="de-DE" sz="12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AUTODESK INVENTOR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200" cap="small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kann eine reproduzierbare und hohe Modellqualität sichergestellt werden? (Merkmale: Zuverlässig, Effizient, Wiederverwendbar, Benutzerfreundlich)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Aufgrund der langen Marktpräsenz des </a:t>
            </a:r>
            <a:r>
              <a:rPr lang="de-DE" sz="10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stellt sich die Frage, welche neuen Erkenntnisse heute noch gewonnen werden können. 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Funktionsumfang von Autodesk Inventor sowie die individuellen Arbeitsweisen der Konstrukteure führen zu unterschiedlich aufgebauten Modellhistorien.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Ausgangspunkt dieser Arbeit ist die Annahme, dass sich dennoch allgemeine Prinzipien und Regeln ableiten lassen.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Diese Prinzipien werden in dieser Betrachtung begründet.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Vielleicht ähnlich wie Urs Werhli, der das Chaos einer Nudelsuppe ordnet…</a:t>
            </a:r>
            <a:endParaRPr lang="en-GB" sz="1000" i="1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nagit_SNGOUT2062">
            <a:extLst>
              <a:ext uri="{FF2B5EF4-FFF2-40B4-BE49-F238E27FC236}">
                <a16:creationId xmlns:a16="http://schemas.microsoft.com/office/drawing/2014/main" id="{DBBC3A78-B717-F7DE-7973-FB3B20B06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0000" y="3780000"/>
            <a:ext cx="2259110" cy="2880000"/>
          </a:xfrm>
          <a:prstGeom prst="rect">
            <a:avLst/>
          </a:prstGeom>
        </p:spPr>
      </p:pic>
      <p:pic>
        <p:nvPicPr>
          <p:cNvPr id="12" name="Snagit_SNGOUT2069">
            <a:extLst>
              <a:ext uri="{FF2B5EF4-FFF2-40B4-BE49-F238E27FC236}">
                <a16:creationId xmlns:a16="http://schemas.microsoft.com/office/drawing/2014/main" id="{00069552-473C-A522-79C1-6FF98C749F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0000" y="3780000"/>
            <a:ext cx="2242909" cy="2880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39C0F63-1173-D2B5-ACC4-CB20EB6A26A0}"/>
              </a:ext>
            </a:extLst>
          </p:cNvPr>
          <p:cNvSpPr txBox="1"/>
          <p:nvPr/>
        </p:nvSpPr>
        <p:spPr>
          <a:xfrm>
            <a:off x="1300274" y="6520947"/>
            <a:ext cx="3962360" cy="29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Ursus Werhli, Die Kunst, Aufzuräumen, Kein &amp; Aber, 2024</a:t>
            </a:r>
            <a:endParaRPr lang="en-GB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7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46359C-5290-19A9-E643-E9F793BBB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985A399-194A-B4F0-A2B9-757524EE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E96BB57C-A1C3-0B00-3702-1CA24A9C30D4}"/>
              </a:ext>
            </a:extLst>
          </p:cNvPr>
          <p:cNvSpPr/>
          <p:nvPr/>
        </p:nvSpPr>
        <p:spPr>
          <a:xfrm>
            <a:off x="720000" y="1440000"/>
            <a:ext cx="5328000" cy="72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Ausflug in die kognitive Psychologie: Die Lernkurve</a:t>
            </a: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5B2CAACF-3D4F-E80E-4919-E93B804EF880}"/>
              </a:ext>
            </a:extLst>
          </p:cNvPr>
          <p:cNvSpPr/>
          <p:nvPr/>
        </p:nvSpPr>
        <p:spPr>
          <a:xfrm>
            <a:off x="6479999" y="1439999"/>
            <a:ext cx="4266505" cy="5652206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zeitliche Entwicklung der Anwendungskompetenz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Lerninhalte Phase A: Grundlagen des 3D-CAD-Systems.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Großer Wissenszuwachs, steile Lernkurve.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Lerninhalte sind sprachlich formulierbar und damit kommunizierbar. </a:t>
            </a:r>
          </a:p>
          <a:p>
            <a:pPr marL="171450" lvl="0" indent="-171450" algn="just" fontAlgn="base">
              <a:lnSpc>
                <a:spcPct val="150000"/>
              </a:lnSpc>
              <a:buClr>
                <a:schemeClr val="accent2"/>
              </a:buClr>
              <a:buSzPts val="1100"/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Beispiel: Wie aktiviere ich eine Skizzierebene? </a:t>
            </a: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 Browser auf eine Ursprungsebene klicken &gt; Rechte Maustaste (RM) &gt; Skizze erstellen</a:t>
            </a:r>
          </a:p>
          <a:p>
            <a:pPr marL="171450" lvl="0" indent="-171450" algn="just" fontAlgn="base">
              <a:lnSpc>
                <a:spcPct val="150000"/>
              </a:lnSpc>
              <a:buClr>
                <a:schemeClr val="accent2"/>
              </a:buClr>
              <a:buSzPts val="1100"/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der kognitiven Psychologie wird diese Wissensart als </a:t>
            </a:r>
            <a:r>
              <a:rPr lang="de-DE" sz="1000" b="1" dirty="0">
                <a:solidFill>
                  <a:srgbClr val="637D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deklaratives Wissen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bezeichnet.</a:t>
            </a:r>
          </a:p>
          <a:p>
            <a:pPr marL="171450" lvl="0" indent="-171450" algn="just" fontAlgn="base">
              <a:lnSpc>
                <a:spcPct val="150000"/>
              </a:lnSpc>
              <a:buClr>
                <a:schemeClr val="accent2"/>
              </a:buClr>
              <a:buSzPts val="1100"/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Deklaratives Wissen ist Faktenwissen.</a:t>
            </a:r>
          </a:p>
          <a:p>
            <a:pPr marL="171450" lvl="0" indent="-171450" algn="just" fontAlgn="base">
              <a:lnSpc>
                <a:spcPct val="150000"/>
              </a:lnSpc>
              <a:buClr>
                <a:schemeClr val="accent2"/>
              </a:buClr>
              <a:buSzPts val="1100"/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Phase B: Beginnende Routine, anspruchsvollere Aufgabenstellungen.</a:t>
            </a:r>
            <a:endParaRPr lang="en-GB" sz="1000" dirty="0">
              <a:solidFill>
                <a:srgbClr val="637D9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649E6DD-6856-F3C1-1637-1C46B7F95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460326"/>
            <a:ext cx="5760000" cy="3175406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2A4CEF5D-DB42-D1DB-7B13-392BD3537FAB}"/>
              </a:ext>
            </a:extLst>
          </p:cNvPr>
          <p:cNvSpPr/>
          <p:nvPr/>
        </p:nvSpPr>
        <p:spPr>
          <a:xfrm>
            <a:off x="1169442" y="5383704"/>
            <a:ext cx="252000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</a:t>
            </a:r>
            <a:endParaRPr lang="en-GB" sz="1400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06CFCF3-D74C-5204-0A3C-8516E0CA366F}"/>
              </a:ext>
            </a:extLst>
          </p:cNvPr>
          <p:cNvSpPr/>
          <p:nvPr/>
        </p:nvSpPr>
        <p:spPr>
          <a:xfrm>
            <a:off x="1631554" y="5383704"/>
            <a:ext cx="252000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  <a:endParaRPr lang="en-GB" sz="14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751933-4CC0-4530-D8E8-2E4ECC0686FE}"/>
              </a:ext>
            </a:extLst>
          </p:cNvPr>
          <p:cNvSpPr txBox="1"/>
          <p:nvPr/>
        </p:nvSpPr>
        <p:spPr>
          <a:xfrm>
            <a:off x="1997534" y="4679937"/>
            <a:ext cx="1529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Deklaratives Wissen</a:t>
            </a:r>
            <a:endParaRPr lang="en-GB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C511D04-D32D-52BC-5342-EA725AC11EBA}"/>
              </a:ext>
            </a:extLst>
          </p:cNvPr>
          <p:cNvGrpSpPr/>
          <p:nvPr/>
        </p:nvGrpSpPr>
        <p:grpSpPr>
          <a:xfrm>
            <a:off x="1295442" y="5635732"/>
            <a:ext cx="1284110" cy="714775"/>
            <a:chOff x="1295442" y="5635732"/>
            <a:chExt cx="1284110" cy="714775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1F3ABE79-1B5C-551F-82E8-4995E333AE0B}"/>
                </a:ext>
              </a:extLst>
            </p:cNvPr>
            <p:cNvSpPr txBox="1"/>
            <p:nvPr/>
          </p:nvSpPr>
          <p:spPr>
            <a:xfrm>
              <a:off x="1295442" y="5888842"/>
              <a:ext cx="1284110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MuM Trainingshand-buch Autodesk Inventor Grundlagen 20xy</a:t>
              </a:r>
              <a:endParaRPr lang="en-GB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03337347-9351-F570-2E50-8AE469C437E1}"/>
                </a:ext>
              </a:extLst>
            </p:cNvPr>
            <p:cNvCxnSpPr/>
            <p:nvPr/>
          </p:nvCxnSpPr>
          <p:spPr>
            <a:xfrm flipV="1">
              <a:off x="1295442" y="5635732"/>
              <a:ext cx="0" cy="300326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093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C80B9E-0555-DCCF-8687-22F75D557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D422D3A8-1017-CCFE-204A-BD41EC2C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485D83D6-EB0F-0AA5-05E0-EC3862FB8A57}"/>
              </a:ext>
            </a:extLst>
          </p:cNvPr>
          <p:cNvSpPr/>
          <p:nvPr/>
        </p:nvSpPr>
        <p:spPr>
          <a:xfrm>
            <a:off x="720000" y="1440000"/>
            <a:ext cx="5328000" cy="72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Ausflug in die kognitive Psychologie: Die Lernkurve</a:t>
            </a: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0EAE656A-08CD-B187-8F22-0449290890CF}"/>
              </a:ext>
            </a:extLst>
          </p:cNvPr>
          <p:cNvSpPr/>
          <p:nvPr/>
        </p:nvSpPr>
        <p:spPr>
          <a:xfrm>
            <a:off x="6479999" y="1439999"/>
            <a:ext cx="4211813" cy="4910508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zeitliche Entwicklung der Anwendungskompetenz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C: Vertiefung und Erweiterung des deklarativen Wissens.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Lernkurve wird flacher. 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Phase C gewinnt eine weitere Wissensart an Bedeutung: Das </a:t>
            </a:r>
            <a:r>
              <a:rPr lang="de-DE" sz="10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Prozedurale Wissen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Das ist das Erfahrungswissen, das sich ein erfahrender, engagierter und experimentierfreudiger Anwender über einen langen Zeitraum angeeignet hat.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Beispiel: </a:t>
            </a:r>
            <a:r>
              <a:rPr lang="de-DE" sz="1000" b="1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Deklaratives</a:t>
            </a: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Wissen beantwortet die Frage, wie eine Ursprungsebene aktiviert wird. </a:t>
            </a:r>
            <a:r>
              <a:rPr lang="de-DE" sz="1000" b="1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Prozedurales</a:t>
            </a: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Wissen ist die Antwort auf die Frage, auf welcher Ursprungsebene die erste Skizze aktiviert werden soll. 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Fehlendes Prozedurales Wissen erkennt man an häufigen Änderung-schleifen, und Meldungen des Design Doktors. Das 3D-CAD-Modell ist instabil und nur eingeschränkt änderbar. Änderungen am Modell führen zu Ergebnissen, die nicht erwartet wurden.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Prozedurales Wissen lässt sich nur schwer sprachlich erklären.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Veröffentlichungen über prozedurales Wissen:</a:t>
            </a:r>
          </a:p>
          <a:p>
            <a:pPr marL="360363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Best-Practice Vorgehensweisen</a:t>
            </a:r>
          </a:p>
          <a:p>
            <a:pPr marL="360363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CAD-Didaktik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584F3C-FD52-7A2E-793B-555839E9B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460326"/>
            <a:ext cx="5760000" cy="3175406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BB464C5B-1D31-1EFC-DDE4-90C9E149E3C5}"/>
              </a:ext>
            </a:extLst>
          </p:cNvPr>
          <p:cNvSpPr/>
          <p:nvPr/>
        </p:nvSpPr>
        <p:spPr>
          <a:xfrm>
            <a:off x="1169442" y="5383704"/>
            <a:ext cx="252000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</a:t>
            </a:r>
            <a:endParaRPr lang="en-GB" sz="1400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A21FD56-71B2-EF50-5903-E9F8C6197518}"/>
              </a:ext>
            </a:extLst>
          </p:cNvPr>
          <p:cNvSpPr/>
          <p:nvPr/>
        </p:nvSpPr>
        <p:spPr>
          <a:xfrm>
            <a:off x="1631554" y="5383704"/>
            <a:ext cx="252000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  <a:endParaRPr lang="en-GB" sz="1400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472483A-877A-F005-2083-FD4ED8B6EBEE}"/>
              </a:ext>
            </a:extLst>
          </p:cNvPr>
          <p:cNvSpPr/>
          <p:nvPr/>
        </p:nvSpPr>
        <p:spPr>
          <a:xfrm>
            <a:off x="3633904" y="5383704"/>
            <a:ext cx="252000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C</a:t>
            </a:r>
            <a:endParaRPr lang="en-GB" sz="14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91366A1-4431-2B34-13B5-52F035E3C4C8}"/>
              </a:ext>
            </a:extLst>
          </p:cNvPr>
          <p:cNvSpPr txBox="1"/>
          <p:nvPr/>
        </p:nvSpPr>
        <p:spPr>
          <a:xfrm>
            <a:off x="1997534" y="4679937"/>
            <a:ext cx="1529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Deklaratives Wissen</a:t>
            </a:r>
            <a:endParaRPr lang="en-GB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5A2A216-66D2-4420-A97E-07E4A909D120}"/>
              </a:ext>
            </a:extLst>
          </p:cNvPr>
          <p:cNvSpPr txBox="1"/>
          <p:nvPr/>
        </p:nvSpPr>
        <p:spPr>
          <a:xfrm rot="21080300">
            <a:off x="3958575" y="3542076"/>
            <a:ext cx="1529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Prozedurales Wissen</a:t>
            </a:r>
            <a:endParaRPr lang="en-GB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24BAA57-6894-E829-35BA-4222ED91EF05}"/>
              </a:ext>
            </a:extLst>
          </p:cNvPr>
          <p:cNvGrpSpPr/>
          <p:nvPr/>
        </p:nvGrpSpPr>
        <p:grpSpPr>
          <a:xfrm>
            <a:off x="1295442" y="5635732"/>
            <a:ext cx="1284110" cy="714775"/>
            <a:chOff x="1295442" y="5635732"/>
            <a:chExt cx="1284110" cy="714775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62EF4DB-A113-34C3-5397-96CFA9E25CA5}"/>
                </a:ext>
              </a:extLst>
            </p:cNvPr>
            <p:cNvSpPr txBox="1"/>
            <p:nvPr/>
          </p:nvSpPr>
          <p:spPr>
            <a:xfrm>
              <a:off x="1295442" y="5888842"/>
              <a:ext cx="1284110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MuM Trainingshand-buch Autodesk Inventor Grundlagen 20xy</a:t>
              </a:r>
              <a:endParaRPr lang="en-GB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0333EB5A-34B3-4194-FA4D-8080C244CD94}"/>
                </a:ext>
              </a:extLst>
            </p:cNvPr>
            <p:cNvCxnSpPr>
              <a:endCxn id="14" idx="4"/>
            </p:cNvCxnSpPr>
            <p:nvPr/>
          </p:nvCxnSpPr>
          <p:spPr>
            <a:xfrm flipV="1">
              <a:off x="1295442" y="5635732"/>
              <a:ext cx="0" cy="300326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89590CF7-23ED-EEB7-ADC9-1AC9FD7402FD}"/>
              </a:ext>
            </a:extLst>
          </p:cNvPr>
          <p:cNvSpPr txBox="1"/>
          <p:nvPr/>
        </p:nvSpPr>
        <p:spPr>
          <a:xfrm>
            <a:off x="3736451" y="5888842"/>
            <a:ext cx="2454308" cy="5847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▪"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VDI Richtlinie 2209: 3-D-Produktmodellierung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▪"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Munford: Reliable Modeling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 Design in Inventor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▪"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Gebhard: Resilient Modeling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9051715-E7DC-C55A-43D5-A371389B77F7}"/>
              </a:ext>
            </a:extLst>
          </p:cNvPr>
          <p:cNvGrpSpPr/>
          <p:nvPr/>
        </p:nvGrpSpPr>
        <p:grpSpPr>
          <a:xfrm>
            <a:off x="2286561" y="3023029"/>
            <a:ext cx="1048536" cy="1008836"/>
            <a:chOff x="2286561" y="3023029"/>
            <a:chExt cx="1048536" cy="942133"/>
          </a:xfrm>
        </p:grpSpPr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1134A948-A419-C2D7-7307-60E71413C033}"/>
                </a:ext>
              </a:extLst>
            </p:cNvPr>
            <p:cNvSpPr/>
            <p:nvPr/>
          </p:nvSpPr>
          <p:spPr>
            <a:xfrm>
              <a:off x="2286561" y="3023029"/>
              <a:ext cx="1048536" cy="360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CAD-Didaktik</a:t>
              </a:r>
              <a:endParaRPr lang="en-GB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D2868BD0-6647-A451-0DB4-7A2C2758C5B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2810829" y="3383029"/>
              <a:ext cx="0" cy="582133"/>
            </a:xfrm>
            <a:prstGeom prst="line">
              <a:avLst/>
            </a:prstGeom>
            <a:ln w="9525">
              <a:solidFill>
                <a:schemeClr val="accent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DE450B4-2F90-61C6-08CF-B33E277E7543}"/>
              </a:ext>
            </a:extLst>
          </p:cNvPr>
          <p:cNvGrpSpPr/>
          <p:nvPr/>
        </p:nvGrpSpPr>
        <p:grpSpPr>
          <a:xfrm>
            <a:off x="3138444" y="2561677"/>
            <a:ext cx="1235354" cy="1290168"/>
            <a:chOff x="3138444" y="2561677"/>
            <a:chExt cx="1235354" cy="1290168"/>
          </a:xfrm>
        </p:grpSpPr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897BEE40-97FC-BAFB-1DD2-1DACE3BD570E}"/>
                </a:ext>
              </a:extLst>
            </p:cNvPr>
            <p:cNvSpPr/>
            <p:nvPr/>
          </p:nvSpPr>
          <p:spPr>
            <a:xfrm>
              <a:off x="3138444" y="2561677"/>
              <a:ext cx="1235354" cy="360001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Best-Practice</a:t>
              </a:r>
            </a:p>
            <a:p>
              <a:pPr algn="ctr"/>
              <a:r>
                <a:rPr lang="de-DE" sz="1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Vorgehensweisen</a:t>
              </a:r>
              <a:endParaRPr lang="en-GB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02122048-5E9B-7E3C-C4DD-79BC03C84001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3736126" y="2921678"/>
              <a:ext cx="19995" cy="930167"/>
            </a:xfrm>
            <a:prstGeom prst="line">
              <a:avLst/>
            </a:prstGeom>
            <a:ln w="9525">
              <a:solidFill>
                <a:schemeClr val="accent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B9DCC4B9-ED5B-23E9-74BD-E5D2C7584AB9}"/>
              </a:ext>
            </a:extLst>
          </p:cNvPr>
          <p:cNvSpPr txBox="1"/>
          <p:nvPr/>
        </p:nvSpPr>
        <p:spPr>
          <a:xfrm>
            <a:off x="3736126" y="6649554"/>
            <a:ext cx="2454308" cy="338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▪"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Rynne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modeling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opimum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intent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modeling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79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1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D7E4BC-A824-41F6-AC98-B186CF48D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9DCC377B-956A-F21D-CDFA-0D2044DD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7A968C7B-C8BB-9CB9-74A3-4201D097FEAC}"/>
              </a:ext>
            </a:extLst>
          </p:cNvPr>
          <p:cNvSpPr/>
          <p:nvPr/>
        </p:nvSpPr>
        <p:spPr>
          <a:xfrm>
            <a:off x="1349462" y="2258668"/>
            <a:ext cx="2537499" cy="360013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3D-CAD Modelle zeigen ein Verhalten.</a:t>
            </a:r>
          </a:p>
        </p:txBody>
      </p:sp>
      <p:sp>
        <p:nvSpPr>
          <p:cNvPr id="5" name="Abgerundetes Rechteck 5">
            <a:extLst>
              <a:ext uri="{FF2B5EF4-FFF2-40B4-BE49-F238E27FC236}">
                <a16:creationId xmlns:a16="http://schemas.microsoft.com/office/drawing/2014/main" id="{2411F6A1-29B1-486E-7A4A-0DCF9327BA04}"/>
              </a:ext>
            </a:extLst>
          </p:cNvPr>
          <p:cNvSpPr/>
          <p:nvPr/>
        </p:nvSpPr>
        <p:spPr>
          <a:xfrm>
            <a:off x="720000" y="1440000"/>
            <a:ext cx="5328000" cy="72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Methodische Grundlagen: Thesen</a:t>
            </a:r>
          </a:p>
        </p:txBody>
      </p:sp>
      <p:sp>
        <p:nvSpPr>
          <p:cNvPr id="6" name="Abgerundetes Rechteck 9">
            <a:extLst>
              <a:ext uri="{FF2B5EF4-FFF2-40B4-BE49-F238E27FC236}">
                <a16:creationId xmlns:a16="http://schemas.microsoft.com/office/drawing/2014/main" id="{9BB7BA44-07CC-3D57-E73E-0B18D9746620}"/>
              </a:ext>
            </a:extLst>
          </p:cNvPr>
          <p:cNvSpPr/>
          <p:nvPr/>
        </p:nvSpPr>
        <p:spPr>
          <a:xfrm>
            <a:off x="6480000" y="1440000"/>
            <a:ext cx="4059414" cy="647825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Prozedurales Wissen bestimmt die Qualität eines 3D-CAD-Modells.</a:t>
            </a:r>
          </a:p>
        </p:txBody>
      </p:sp>
      <p:sp>
        <p:nvSpPr>
          <p:cNvPr id="8" name="Abgerundetes Rechteck 9">
            <a:extLst>
              <a:ext uri="{FF2B5EF4-FFF2-40B4-BE49-F238E27FC236}">
                <a16:creationId xmlns:a16="http://schemas.microsoft.com/office/drawing/2014/main" id="{4EC40934-25A3-EA19-31AE-2CF0EA0DEA2B}"/>
              </a:ext>
            </a:extLst>
          </p:cNvPr>
          <p:cNvSpPr/>
          <p:nvPr/>
        </p:nvSpPr>
        <p:spPr>
          <a:xfrm>
            <a:off x="4913858" y="2618681"/>
            <a:ext cx="4211813" cy="102593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CAD-Systeme besitzen keinen Button für die optimale Vorgehens-weise (CAD = </a:t>
            </a:r>
            <a:r>
              <a:rPr lang="en-US" sz="10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omputer </a:t>
            </a:r>
            <a:r>
              <a:rPr lang="en-US" sz="10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ided </a:t>
            </a:r>
            <a:r>
              <a:rPr lang="en-US" sz="10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esign 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computer</a:t>
            </a:r>
            <a:r>
              <a:rPr lang="de-DE" sz="1000" b="1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gestütztes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Konstruieren: Die Verantwortung für die Gestaltung des Modells hat der Anwender).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44341153-F971-26EB-DED8-1E7492AE5325}"/>
              </a:ext>
            </a:extLst>
          </p:cNvPr>
          <p:cNvSpPr/>
          <p:nvPr/>
        </p:nvSpPr>
        <p:spPr>
          <a:xfrm>
            <a:off x="1278093" y="4192485"/>
            <a:ext cx="4211813" cy="1656184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gibt ein Moment, der allen 3D-CAD-Modellen gemeinsam ist: Die frühe Entwurfsphase. Das Modellverhalten, d.h. die Möglichkeiten, Grenzen und damit die Qualität eines Modells werden in dieser Phase festgelegt. 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Daraus resultiert die Notwendigkeit, die frühe Entwurfsphase zu strukturieren! 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Aber, was bedeutet eine strukturierte Vorgehensweise?</a:t>
            </a:r>
          </a:p>
        </p:txBody>
      </p:sp>
      <p:sp>
        <p:nvSpPr>
          <p:cNvPr id="11" name="Abgerundetes Rechteck 9">
            <a:extLst>
              <a:ext uri="{FF2B5EF4-FFF2-40B4-BE49-F238E27FC236}">
                <a16:creationId xmlns:a16="http://schemas.microsoft.com/office/drawing/2014/main" id="{6E1B003B-B22E-1270-0EDF-70989DE0A3C9}"/>
              </a:ext>
            </a:extLst>
          </p:cNvPr>
          <p:cNvSpPr/>
          <p:nvPr/>
        </p:nvSpPr>
        <p:spPr>
          <a:xfrm>
            <a:off x="6632400" y="5207734"/>
            <a:ext cx="3800825" cy="1281869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zentrale prozedurale Kompetenz ist die Organisation der Entwurfsphase mit folgenden Organisationsprinzipien: </a:t>
            </a:r>
          </a:p>
          <a:p>
            <a:pPr marL="361950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</a:t>
            </a:r>
          </a:p>
          <a:p>
            <a:pPr marL="361950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 (design intent)</a:t>
            </a:r>
          </a:p>
          <a:p>
            <a:pPr marL="361950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Top-down Ansatz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64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659</Words>
  <Application>Microsoft Office PowerPoint</Application>
  <PresentationFormat>Benutzerdefiniert</PresentationFormat>
  <Paragraphs>96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Wingdings 2</vt:lpstr>
      <vt:lpstr>Wingdings 3</vt:lpstr>
      <vt:lpstr>1_Office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Kemmerer-Fleckenstein, Dieter</dc:creator>
  <cp:lastModifiedBy>Dieter Kemmerer-Fleckenstein</cp:lastModifiedBy>
  <cp:revision>1110</cp:revision>
  <cp:lastPrinted>2026-04-07T11:27:58Z</cp:lastPrinted>
  <dcterms:created xsi:type="dcterms:W3CDTF">2020-01-13T10:06:31Z</dcterms:created>
  <dcterms:modified xsi:type="dcterms:W3CDTF">2026-04-22T09:40:08Z</dcterms:modified>
</cp:coreProperties>
</file>