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7"/>
  </p:notesMasterIdLst>
  <p:handoutMasterIdLst>
    <p:handoutMasterId r:id="rId18"/>
  </p:handoutMasterIdLst>
  <p:sldIdLst>
    <p:sldId id="369" r:id="rId2"/>
    <p:sldId id="608" r:id="rId3"/>
    <p:sldId id="581" r:id="rId4"/>
    <p:sldId id="609" r:id="rId5"/>
    <p:sldId id="606" r:id="rId6"/>
    <p:sldId id="580" r:id="rId7"/>
    <p:sldId id="582" r:id="rId8"/>
    <p:sldId id="618" r:id="rId9"/>
    <p:sldId id="614" r:id="rId10"/>
    <p:sldId id="589" r:id="rId11"/>
    <p:sldId id="603" r:id="rId12"/>
    <p:sldId id="586" r:id="rId13"/>
    <p:sldId id="585" r:id="rId14"/>
    <p:sldId id="616" r:id="rId15"/>
    <p:sldId id="587" r:id="rId16"/>
  </p:sldIdLst>
  <p:sldSz cx="10691813" cy="7559675"/>
  <p:notesSz cx="6858000" cy="9945688"/>
  <p:defaultTextStyle>
    <a:defPPr>
      <a:defRPr lang="de-D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300D3AD5-AA31-446E-8E3D-87B3772D592E}">
          <p14:sldIdLst>
            <p14:sldId id="369"/>
            <p14:sldId id="608"/>
            <p14:sldId id="581"/>
            <p14:sldId id="609"/>
            <p14:sldId id="606"/>
            <p14:sldId id="580"/>
            <p14:sldId id="582"/>
            <p14:sldId id="618"/>
            <p14:sldId id="614"/>
            <p14:sldId id="589"/>
            <p14:sldId id="603"/>
            <p14:sldId id="586"/>
            <p14:sldId id="585"/>
            <p14:sldId id="616"/>
            <p14:sldId id="5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9" userDrawn="1">
          <p15:clr>
            <a:srgbClr val="A4A3A4"/>
          </p15:clr>
        </p15:guide>
        <p15:guide id="2" pos="60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Kemmerer-Fleckenstein" initials="kefl" lastIdx="2" clrIdx="0">
    <p:extLst>
      <p:ext uri="{19B8F6BF-5375-455C-9EA6-DF929625EA0E}">
        <p15:presenceInfo xmlns:p15="http://schemas.microsoft.com/office/powerpoint/2012/main" userId="Dieter Kemmerer-Flecken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D96"/>
    <a:srgbClr val="61616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6723" autoAdjust="0"/>
  </p:normalViewPr>
  <p:slideViewPr>
    <p:cSldViewPr showGuides="1">
      <p:cViewPr varScale="1">
        <p:scale>
          <a:sx n="111" d="100"/>
          <a:sy n="111" d="100"/>
        </p:scale>
        <p:origin x="1206" y="120"/>
      </p:cViewPr>
      <p:guideLst>
        <p:guide orient="horz" pos="1769"/>
        <p:guide pos="6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4026" y="84"/>
      </p:cViewPr>
      <p:guideLst>
        <p:guide orient="horz" pos="3133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90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68440A9B-1ED6-4678-8496-29BD68E0CE4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80"/>
            <a:ext cx="2971800" cy="49901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73DFE8E1-E1DB-4E5B-80E7-70A061210E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2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462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DFFE4-B678-BF17-AFD0-6A163C9C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0E37275-1EDA-2DB6-79A1-0ADE49139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9277BD-F746-D3A1-4F7D-41B4033C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CCD652-7EC1-791C-81E1-88D970C9B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762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62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831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69843-56FC-2F2C-FDCD-99C1B6DCC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288B7D-6F92-7435-C690-A8A889ADC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48C5A0-7469-9160-AA5F-63EA8D60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BDD7CC-6E46-D47E-B8AB-D90377CB4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809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69843-56FC-2F2C-FDCD-99C1B6DCC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288B7D-6F92-7435-C690-A8A889ADC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48C5A0-7469-9160-AA5F-63EA8D60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BDD7CC-6E46-D47E-B8AB-D90377CB4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137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69843-56FC-2F2C-FDCD-99C1B6DCC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288B7D-6F92-7435-C690-A8A889ADC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48C5A0-7469-9160-AA5F-63EA8D60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BDD7CC-6E46-D47E-B8AB-D90377CB4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42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55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62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70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5937A-B490-007A-F465-405933F50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3E4E91-E667-1739-FBEA-F6B87F8BD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B4D7A6B-3978-DC9E-B1EB-402025F45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DA3559-CE96-95B5-B1CE-417F26D4F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10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73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87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FF645-23C1-03BB-A6C4-33A963A3D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C19C06B-C934-0F63-F02D-64ACDB8D6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FAA8AC-4BA4-2269-D5DA-62C43A66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5129B8-AF03-97AC-7DFC-A49994471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095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1D751-B362-06EC-09FD-C3935F78E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772BF9-E325-29E6-CCF6-4AA16569B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834F21B-D1C9-8F48-44A4-62B4819D1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E49613-85E4-102A-257F-378D7356A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34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8387864" y="7205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2026 Dieter Kemmerer-Fleckenstein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504000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4171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8387864" y="7205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2026 Dieter Kemmerer-Fleckenstein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504000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2B0610EA-A9F6-A9EF-863B-984EA41CA000}"/>
              </a:ext>
            </a:extLst>
          </p:cNvPr>
          <p:cNvSpPr txBox="1"/>
          <p:nvPr userDrawn="1"/>
        </p:nvSpPr>
        <p:spPr>
          <a:xfrm>
            <a:off x="2250078" y="3118117"/>
            <a:ext cx="6191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kern="1600" cap="small" spc="100" baseline="0" dirty="0">
                <a:solidFill>
                  <a:srgbClr val="637D96">
                    <a:alpha val="41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Vertraulich</a:t>
            </a:r>
            <a:endParaRPr lang="en-GB" sz="8000" kern="1600" cap="small" spc="100" baseline="0" dirty="0">
              <a:solidFill>
                <a:srgbClr val="637D96">
                  <a:alpha val="41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505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1B80-50A5-4BC4-AB8D-CBD7534B08FA}" type="datetime1">
              <a:rPr lang="de-DE" smtClean="0"/>
              <a:t>22.04.2026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4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png"/><Relationship Id="rId12" Type="http://schemas.openxmlformats.org/officeDocument/2006/relationships/image" Target="../media/image39.jp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png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11" Type="http://schemas.openxmlformats.org/officeDocument/2006/relationships/image" Target="../media/image38.jp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jp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845906" y="1440000"/>
            <a:ext cx="9000000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Entwurfsstrategie für Autodesk Inventor</a:t>
            </a:r>
          </a:p>
          <a:p>
            <a:pPr algn="ctr">
              <a:lnSpc>
                <a:spcPct val="200000"/>
              </a:lnSpc>
            </a:pPr>
            <a:r>
              <a:rPr lang="de-DE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methodischen Grundlagen des 3D-CAD Modellierens</a:t>
            </a:r>
          </a:p>
          <a:p>
            <a:pPr algn="ctr">
              <a:lnSpc>
                <a:spcPct val="200000"/>
              </a:lnSpc>
            </a:pPr>
            <a:r>
              <a:rPr lang="de-DE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1: Entwurfsansicht &amp; Entwurfsabsicht</a:t>
            </a:r>
          </a:p>
        </p:txBody>
      </p:sp>
    </p:spTree>
    <p:extLst>
      <p:ext uri="{BB962C8B-B14F-4D97-AF65-F5344CB8AC3E}">
        <p14:creationId xmlns:p14="http://schemas.microsoft.com/office/powerpoint/2010/main" val="282632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6B0DF-AF96-DB92-34E5-E27E94C6F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38BE3538-3BE7-5D62-1FBA-DC8FA11F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3076C6C-D09A-3A44-6E55-9CAB1E321104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Konsistente </a:t>
            </a:r>
            <a:r>
              <a:rPr lang="de-DE" sz="1400" dirty="0" err="1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Ursprüng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0A93CFEC-AF89-9130-6691-6713D8F2C186}"/>
              </a:ext>
            </a:extLst>
          </p:cNvPr>
          <p:cNvSpPr/>
          <p:nvPr/>
        </p:nvSpPr>
        <p:spPr>
          <a:xfrm>
            <a:off x="6480000" y="1440000"/>
            <a:ext cx="4211814" cy="547218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Vorteile konsistenter Ursprünge: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Eindeutiges, einfaches, schnelles, präzises und stressfreies Platzieren von 3D-CAD-Komponenten.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Komponenten können blind und ohne geometrischen Inhalt platziert werden (Möglichkeit frühzeitigen Platzierens).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Eindeutiger, einfacher und schneller Austausch von Komponenten.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Unabhängigkeit von Bauteilflächen und benachbarten Komponenten (Löschen oder Ersetzen).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Schnelle und eindeutige Erstellung von Teillayouts.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Bewegungsstellungen von Komponenten können schon in der frühen Entwurfsphase definiert und simuliert werden.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Beziehungen zum Ursprung sind nie gefährdet, da dieser nicht verändert werden kann.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8CA28E0-43BD-AB0B-3B91-D9223B2DD248}"/>
              </a:ext>
            </a:extLst>
          </p:cNvPr>
          <p:cNvSpPr/>
          <p:nvPr/>
        </p:nvSpPr>
        <p:spPr>
          <a:xfrm>
            <a:off x="2249562" y="3787488"/>
            <a:ext cx="16921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B.O.R.N.</a:t>
            </a:r>
            <a:endParaRPr lang="en-GB" sz="18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9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352800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Skizze mit Entwurfsansicht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Festlegung der Entwurfsabsicht.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 Vorhersehbares Verhalten der Skizze nach Änderungen. Dies bezieht sich beispielsweise auf folgende Gesichtspunkte: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Orientierung und Position bezogen auf den Ursprung.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Festlegung der äußeren Gestalt des Profils.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der Abmessungen der Entwurfsansicht.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Position von Formen innerhalb des Profils.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Geometrische Bedingungen zwischen Linien, wie Symmetrie, Parallelität, Lotrecht. </a:t>
            </a:r>
            <a:r>
              <a:rPr lang="de-DE" sz="1000" dirty="0" err="1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Kolinearität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Beziehungen zwischen geometrischen Elementen.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Berücksichtigung von Bedingungen.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pic>
        <p:nvPicPr>
          <p:cNvPr id="8" name="Snagit_SNGOUT4">
            <a:extLst>
              <a:ext uri="{FF2B5EF4-FFF2-40B4-BE49-F238E27FC236}">
                <a16:creationId xmlns:a16="http://schemas.microsoft.com/office/drawing/2014/main" id="{E56A24A4-11CE-7A7F-C0A4-869ADBEBF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11" name="Snagit_SNGOUT5">
            <a:extLst>
              <a:ext uri="{FF2B5EF4-FFF2-40B4-BE49-F238E27FC236}">
                <a16:creationId xmlns:a16="http://schemas.microsoft.com/office/drawing/2014/main" id="{A7A41D8F-DAA3-D8A8-C471-D028C4EFF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13" name="Snagit_SNGOUT6">
            <a:extLst>
              <a:ext uri="{FF2B5EF4-FFF2-40B4-BE49-F238E27FC236}">
                <a16:creationId xmlns:a16="http://schemas.microsoft.com/office/drawing/2014/main" id="{B7FEA05B-02E4-A57D-5E41-B519A4B3B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15" name="Snagit_SNGOUT7">
            <a:extLst>
              <a:ext uri="{FF2B5EF4-FFF2-40B4-BE49-F238E27FC236}">
                <a16:creationId xmlns:a16="http://schemas.microsoft.com/office/drawing/2014/main" id="{2A6F34A0-129C-4913-B454-360E4FED5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17" name="Snagit_SNGOUT8">
            <a:extLst>
              <a:ext uri="{FF2B5EF4-FFF2-40B4-BE49-F238E27FC236}">
                <a16:creationId xmlns:a16="http://schemas.microsoft.com/office/drawing/2014/main" id="{26B86AC7-019D-FCBC-FD47-BC9FEAC87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19" name="Snagit_SNGOUT9">
            <a:extLst>
              <a:ext uri="{FF2B5EF4-FFF2-40B4-BE49-F238E27FC236}">
                <a16:creationId xmlns:a16="http://schemas.microsoft.com/office/drawing/2014/main" id="{279EAA92-775D-49F0-3821-EECE7F65B1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21" name="Snagit_SNGOUT10">
            <a:extLst>
              <a:ext uri="{FF2B5EF4-FFF2-40B4-BE49-F238E27FC236}">
                <a16:creationId xmlns:a16="http://schemas.microsoft.com/office/drawing/2014/main" id="{1FCB88DF-AB38-640C-AA55-6CCF77EEF3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66" y="4867025"/>
            <a:ext cx="1404156" cy="189827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9F434D1-3901-4FD7-2378-314DB1E834E5}"/>
              </a:ext>
            </a:extLst>
          </p:cNvPr>
          <p:cNvSpPr txBox="1"/>
          <p:nvPr/>
        </p:nvSpPr>
        <p:spPr>
          <a:xfrm>
            <a:off x="8694278" y="6698038"/>
            <a:ext cx="1890422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Martin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Intent in Creo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00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452044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Techniken zur Bestimmung der Entwurfsabsicht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Abhängigkeiten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Parameter:</a:t>
            </a:r>
          </a:p>
          <a:p>
            <a:pPr marL="357188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Modellparameter</a:t>
            </a:r>
          </a:p>
          <a:p>
            <a:pPr marL="357188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Benutzerparameter</a:t>
            </a:r>
          </a:p>
          <a:p>
            <a:pPr marL="357188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Referenzparameter</a:t>
            </a:r>
          </a:p>
          <a:p>
            <a:pPr marL="357188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Verknüpfte Parameter</a:t>
            </a:r>
          </a:p>
          <a:p>
            <a:pPr marL="357188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Multivalue-Parameter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Bemaßungskonzept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Konstruktions- und Mittellinie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Blöcke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iLogic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Tabellengesteuerte Komponenten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Ʃ"/>
            </a:pPr>
            <a:r>
              <a:rPr lang="de-DE" sz="1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Kombination der Techniken</a:t>
            </a:r>
          </a:p>
        </p:txBody>
      </p:sp>
      <p:pic>
        <p:nvPicPr>
          <p:cNvPr id="12" name="Snagit_SNGOUT5">
            <a:extLst>
              <a:ext uri="{FF2B5EF4-FFF2-40B4-BE49-F238E27FC236}">
                <a16:creationId xmlns:a16="http://schemas.microsoft.com/office/drawing/2014/main" id="{DEC8770D-E13B-CBC9-FD46-3C8529E59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3" y="3426867"/>
            <a:ext cx="1440000" cy="1160000"/>
          </a:xfrm>
          <a:prstGeom prst="rect">
            <a:avLst/>
          </a:prstGeom>
        </p:spPr>
      </p:pic>
      <p:pic>
        <p:nvPicPr>
          <p:cNvPr id="16" name="Snagit_SNGOUT7">
            <a:extLst>
              <a:ext uri="{FF2B5EF4-FFF2-40B4-BE49-F238E27FC236}">
                <a16:creationId xmlns:a16="http://schemas.microsoft.com/office/drawing/2014/main" id="{9073E19F-6E45-4DD3-72A3-0B0134AF1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38" y="6170867"/>
            <a:ext cx="648000" cy="346091"/>
          </a:xfrm>
          <a:prstGeom prst="rect">
            <a:avLst/>
          </a:prstGeom>
        </p:spPr>
      </p:pic>
      <p:pic>
        <p:nvPicPr>
          <p:cNvPr id="20" name="Snagit_SNGOUT9">
            <a:extLst>
              <a:ext uri="{FF2B5EF4-FFF2-40B4-BE49-F238E27FC236}">
                <a16:creationId xmlns:a16="http://schemas.microsoft.com/office/drawing/2014/main" id="{512A6612-2667-4027-341B-03E21FD47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17" y="5653187"/>
            <a:ext cx="1080000" cy="989109"/>
          </a:xfrm>
          <a:prstGeom prst="rect">
            <a:avLst/>
          </a:prstGeom>
        </p:spPr>
      </p:pic>
      <p:pic>
        <p:nvPicPr>
          <p:cNvPr id="24" name="Snagit_SNGOUT11">
            <a:extLst>
              <a:ext uri="{FF2B5EF4-FFF2-40B4-BE49-F238E27FC236}">
                <a16:creationId xmlns:a16="http://schemas.microsoft.com/office/drawing/2014/main" id="{DE380453-2978-B59C-E25E-AB395138A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00" y="2115802"/>
            <a:ext cx="1980000" cy="1837790"/>
          </a:xfrm>
          <a:prstGeom prst="rect">
            <a:avLst/>
          </a:prstGeom>
        </p:spPr>
      </p:pic>
      <p:pic>
        <p:nvPicPr>
          <p:cNvPr id="26" name="Snagit_SNGOUT12">
            <a:extLst>
              <a:ext uri="{FF2B5EF4-FFF2-40B4-BE49-F238E27FC236}">
                <a16:creationId xmlns:a16="http://schemas.microsoft.com/office/drawing/2014/main" id="{0E895383-6C98-8AE7-963D-AE076F37FB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3" y="4932764"/>
            <a:ext cx="1800000" cy="722628"/>
          </a:xfrm>
          <a:prstGeom prst="rect">
            <a:avLst/>
          </a:prstGeom>
        </p:spPr>
      </p:pic>
      <p:pic>
        <p:nvPicPr>
          <p:cNvPr id="30" name="Snagit_SNGOUT14">
            <a:extLst>
              <a:ext uri="{FF2B5EF4-FFF2-40B4-BE49-F238E27FC236}">
                <a16:creationId xmlns:a16="http://schemas.microsoft.com/office/drawing/2014/main" id="{882F9167-F000-81FC-981F-F9AEB6AE3D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51" y="3426610"/>
            <a:ext cx="1516733" cy="1620000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D2EEFC5-8C43-A45D-4475-DBD135F0390D}"/>
              </a:ext>
            </a:extLst>
          </p:cNvPr>
          <p:cNvGrpSpPr/>
          <p:nvPr/>
        </p:nvGrpSpPr>
        <p:grpSpPr>
          <a:xfrm>
            <a:off x="854303" y="2426297"/>
            <a:ext cx="994738" cy="654673"/>
            <a:chOff x="854302" y="2247988"/>
            <a:chExt cx="994738" cy="654673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691EC67-7612-2D53-D5FE-CFA38B7A2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02" y="2540412"/>
              <a:ext cx="254348" cy="2340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3AE7DEDE-F68F-8F07-2473-86429611D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202" y="2247988"/>
              <a:ext cx="234000" cy="2340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4C64F347-57E6-2709-35AD-3B000321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149" y="2668661"/>
              <a:ext cx="243750" cy="2340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0D9194A-8628-AB59-93FA-A5152FBF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214" y="2451600"/>
              <a:ext cx="223826" cy="234000"/>
            </a:xfrm>
            <a:prstGeom prst="rect">
              <a:avLst/>
            </a:prstGeom>
          </p:spPr>
        </p:pic>
      </p:grpSp>
      <p:pic>
        <p:nvPicPr>
          <p:cNvPr id="4" name="Snagit_SNGOUT3">
            <a:extLst>
              <a:ext uri="{FF2B5EF4-FFF2-40B4-BE49-F238E27FC236}">
                <a16:creationId xmlns:a16="http://schemas.microsoft.com/office/drawing/2014/main" id="{8D0DD1A6-EB2E-E8CD-D7E6-34327B55A6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02" y="2142721"/>
            <a:ext cx="2118753" cy="1152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972944D-C3EE-D94C-0D0D-ECEE2B3937A1}"/>
              </a:ext>
            </a:extLst>
          </p:cNvPr>
          <p:cNvGrpSpPr/>
          <p:nvPr/>
        </p:nvGrpSpPr>
        <p:grpSpPr>
          <a:xfrm>
            <a:off x="4903492" y="4313437"/>
            <a:ext cx="936000" cy="2679499"/>
            <a:chOff x="9162330" y="3888040"/>
            <a:chExt cx="936000" cy="2679499"/>
          </a:xfrm>
        </p:grpSpPr>
        <p:pic>
          <p:nvPicPr>
            <p:cNvPr id="3" name="Snagit_SNGOUT2">
              <a:extLst>
                <a:ext uri="{FF2B5EF4-FFF2-40B4-BE49-F238E27FC236}">
                  <a16:creationId xmlns:a16="http://schemas.microsoft.com/office/drawing/2014/main" id="{6DD92870-2465-C785-67EB-566C0B74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330" y="3888040"/>
              <a:ext cx="720000" cy="749189"/>
            </a:xfrm>
            <a:prstGeom prst="rect">
              <a:avLst/>
            </a:prstGeom>
          </p:spPr>
        </p:pic>
        <p:pic>
          <p:nvPicPr>
            <p:cNvPr id="8" name="Snagit_SNGOUT3">
              <a:extLst>
                <a:ext uri="{FF2B5EF4-FFF2-40B4-BE49-F238E27FC236}">
                  <a16:creationId xmlns:a16="http://schemas.microsoft.com/office/drawing/2014/main" id="{0A68AC17-E3AA-0240-1B6E-ACAEB0A79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330" y="4622504"/>
              <a:ext cx="828000" cy="912540"/>
            </a:xfrm>
            <a:prstGeom prst="rect">
              <a:avLst/>
            </a:prstGeom>
          </p:spPr>
        </p:pic>
        <p:pic>
          <p:nvPicPr>
            <p:cNvPr id="10" name="Snagit_SNGOUT4">
              <a:extLst>
                <a:ext uri="{FF2B5EF4-FFF2-40B4-BE49-F238E27FC236}">
                  <a16:creationId xmlns:a16="http://schemas.microsoft.com/office/drawing/2014/main" id="{036EBEAE-9536-3B20-1A12-A79BB0DE0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330" y="5535044"/>
              <a:ext cx="936000" cy="103249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914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0797D-BB43-1D0A-94BB-FD7F31F2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4A41E6D1-D55C-0AFF-43B1-E66748E4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4595CCB-D914-7CF7-2261-64E2D1278902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7DB40928-4439-7264-7B9A-EA4CF57B0553}"/>
              </a:ext>
            </a:extLst>
          </p:cNvPr>
          <p:cNvSpPr/>
          <p:nvPr/>
        </p:nvSpPr>
        <p:spPr>
          <a:xfrm>
            <a:off x="6480000" y="1440000"/>
            <a:ext cx="4211814" cy="496812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Bemaßungskonzept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Parametrisierung einer Skizze ist nicht mit der Bemaßung einer Zeichnung gleichzusetzen. </a:t>
            </a:r>
          </a:p>
          <a:p>
            <a:pPr marL="358775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Nachteil der Kettenbemaßung in einer Zeichnung: Die Aufsummierung von Toleranzen.</a:t>
            </a:r>
          </a:p>
          <a:p>
            <a:pPr marL="358775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 der Kettenbemaßung in einer Skizze: Die Dimension von Objekten bleibt unabhängig voneinander.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der Parametrisierung: Sicherstellung, dass wichtige Festlegungen nach Änderungen erhalten bleiben. Folgende Anforderungen sind dabei zu beachten: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Vollständige Parametrisierung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Kettenbemaßung bevorzugen (anstatt Parallelbemaßung)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Ursprungsbezug sicherstellen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Unabhängige Bemaßung von Formen (geschlossene Profile innerhalb der Skizze)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Funktionale Gesichtspunkte sicherstellen (z.B. Wandstärken)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Symmetrien nutzen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Referenzparameter für nachfolgende Operationen erzeugen</a:t>
            </a:r>
          </a:p>
        </p:txBody>
      </p:sp>
      <p:pic>
        <p:nvPicPr>
          <p:cNvPr id="11" name="Grafik 10" descr="Ein Bild, das Diagramm, Reihe, Text, parallel enthält.&#10;&#10;Automatisch generierte Beschreibung">
            <a:extLst>
              <a:ext uri="{FF2B5EF4-FFF2-40B4-BE49-F238E27FC236}">
                <a16:creationId xmlns:a16="http://schemas.microsoft.com/office/drawing/2014/main" id="{0E0AB122-FBE9-C461-2C20-FE7F8B0BC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6" y="2706623"/>
            <a:ext cx="2393044" cy="2651118"/>
          </a:xfrm>
          <a:prstGeom prst="rect">
            <a:avLst/>
          </a:prstGeom>
        </p:spPr>
      </p:pic>
      <p:pic>
        <p:nvPicPr>
          <p:cNvPr id="13" name="Grafik 12" descr="Ein Bild, das Diagramm, Reihe, Text, Screenshot enthält.&#10;&#10;Automatisch generierte Beschreibung">
            <a:extLst>
              <a:ext uri="{FF2B5EF4-FFF2-40B4-BE49-F238E27FC236}">
                <a16:creationId xmlns:a16="http://schemas.microsoft.com/office/drawing/2014/main" id="{4963D58A-8134-47F9-DA0C-5405F08EB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00" y="3059757"/>
            <a:ext cx="2393044" cy="234237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0FEC0BB0-AD7A-89C4-4840-BC5C583AD578}"/>
              </a:ext>
            </a:extLst>
          </p:cNvPr>
          <p:cNvSpPr txBox="1"/>
          <p:nvPr/>
        </p:nvSpPr>
        <p:spPr>
          <a:xfrm>
            <a:off x="5040000" y="5547143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8930747-A26C-FFD5-CA9D-2CF795B8B717}"/>
              </a:ext>
            </a:extLst>
          </p:cNvPr>
          <p:cNvSpPr txBox="1"/>
          <p:nvPr/>
        </p:nvSpPr>
        <p:spPr>
          <a:xfrm>
            <a:off x="2141550" y="5534900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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4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0797D-BB43-1D0A-94BB-FD7F31F2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4A41E6D1-D55C-0AFF-43B1-E66748E4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4595CCB-D914-7CF7-2261-64E2D1278902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7DB40928-4439-7264-7B9A-EA4CF57B0553}"/>
              </a:ext>
            </a:extLst>
          </p:cNvPr>
          <p:cNvSpPr/>
          <p:nvPr/>
        </p:nvSpPr>
        <p:spPr>
          <a:xfrm>
            <a:off x="6480000" y="1440000"/>
            <a:ext cx="4211814" cy="4500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Bemaßungskonzept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Vollständige Parametrisierung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Kettenbemaßung bevorzugen (anstatt Parallelbemaßung)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Ursprungsbezug sicherstellen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Unabhängige Bemaßung von Formen (geschlossene Profile innerhalb der Skizze)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Funktionale Gesichtspunkte sicherstellen (z.B. Wandstärken)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Symmetrien nutzen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Referenzparameter für nachfolgende Operationen erzeugen</a:t>
            </a:r>
          </a:p>
        </p:txBody>
      </p:sp>
      <p:pic>
        <p:nvPicPr>
          <p:cNvPr id="15" name="Grafik 14" descr="Ein Bild, das Diagramm, Reihe, Text, parallel enthält.&#10;&#10;Automatisch generierte Beschreibung">
            <a:extLst>
              <a:ext uri="{FF2B5EF4-FFF2-40B4-BE49-F238E27FC236}">
                <a16:creationId xmlns:a16="http://schemas.microsoft.com/office/drawing/2014/main" id="{3B0166B3-6C13-62FD-E06B-0227E2E40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2" y="1928689"/>
            <a:ext cx="2362103" cy="2362103"/>
          </a:xfrm>
          <a:prstGeom prst="rect">
            <a:avLst/>
          </a:prstGeom>
        </p:spPr>
      </p:pic>
      <p:pic>
        <p:nvPicPr>
          <p:cNvPr id="17" name="Grafik 16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9B93B02F-DC04-84E9-8C98-B52C4EF98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96" y="2116121"/>
            <a:ext cx="1998538" cy="2299717"/>
          </a:xfrm>
          <a:prstGeom prst="rect">
            <a:avLst/>
          </a:prstGeom>
        </p:spPr>
      </p:pic>
      <p:pic>
        <p:nvPicPr>
          <p:cNvPr id="19" name="Grafik 18" descr="Ein Bild, das Text, Diagramm, Reihe, parallel enthält.&#10;&#10;Automatisch generierte Beschreibung">
            <a:extLst>
              <a:ext uri="{FF2B5EF4-FFF2-40B4-BE49-F238E27FC236}">
                <a16:creationId xmlns:a16="http://schemas.microsoft.com/office/drawing/2014/main" id="{F27F289E-9DB7-2475-D2ED-FB0D96ED6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3" y="4932873"/>
            <a:ext cx="3437171" cy="1993785"/>
          </a:xfrm>
          <a:prstGeom prst="rect">
            <a:avLst/>
          </a:prstGeom>
        </p:spPr>
      </p:pic>
      <p:pic>
        <p:nvPicPr>
          <p:cNvPr id="21" name="Grafik 20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507158BE-9D58-FE1E-F8D0-232E82D697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0" y="4932873"/>
            <a:ext cx="3718077" cy="179768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D13CCBD-67B9-9DCD-4F5F-FD4A221FC64C}"/>
              </a:ext>
            </a:extLst>
          </p:cNvPr>
          <p:cNvSpPr txBox="1"/>
          <p:nvPr/>
        </p:nvSpPr>
        <p:spPr>
          <a:xfrm>
            <a:off x="8079072" y="5466968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F0FE085-DBB0-CFCF-AF9D-14B3A069757D}"/>
              </a:ext>
            </a:extLst>
          </p:cNvPr>
          <p:cNvSpPr txBox="1"/>
          <p:nvPr/>
        </p:nvSpPr>
        <p:spPr>
          <a:xfrm>
            <a:off x="336252" y="2973591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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E8BF48-A6DC-FB50-E300-965F891625F2}"/>
              </a:ext>
            </a:extLst>
          </p:cNvPr>
          <p:cNvSpPr txBox="1"/>
          <p:nvPr/>
        </p:nvSpPr>
        <p:spPr>
          <a:xfrm>
            <a:off x="5688346" y="2976147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FB7D03F-9D1D-417A-0EFB-AABB1ACA512B}"/>
              </a:ext>
            </a:extLst>
          </p:cNvPr>
          <p:cNvSpPr txBox="1"/>
          <p:nvPr/>
        </p:nvSpPr>
        <p:spPr>
          <a:xfrm>
            <a:off x="335834" y="5637377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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74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0797D-BB43-1D0A-94BB-FD7F31F2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4A41E6D1-D55C-0AFF-43B1-E66748E4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4595CCB-D914-7CF7-2261-64E2D1278902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7DB40928-4439-7264-7B9A-EA4CF57B0553}"/>
              </a:ext>
            </a:extLst>
          </p:cNvPr>
          <p:cNvSpPr/>
          <p:nvPr/>
        </p:nvSpPr>
        <p:spPr>
          <a:xfrm>
            <a:off x="6480000" y="1378126"/>
            <a:ext cx="4211814" cy="374106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Kombination von Bestimmungstechniken der Entwurfsabsicht ergibt stets eine Anzahl von Ansätzen, die zum gleichen Ziel führen.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sichern einen schnellen Zugriff. Erhöhen jedoch Komplexität.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Abhängigkeiten sind teilweise umständlich zu editieren.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Arbeiten mit Konstruktionslinien verringert die Anzahl von Änderungsschleifen und erhöht die Präzision einer Skizze, indem verfügbare Informationen von dieser berücksichtigt werden.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Referenzparameter sind nützlich: Zur Wiederverwendung und Kontrolle.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Konzept der Bemaßung sowie der Bestimmung mit Abhängigkeiten kann für den Fall eines unerwarteten Verhaltens bei Änderungen jederzeit umgebaut werden. 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14EF0AC-A4AA-95A9-D2AD-F292F18543B9}"/>
              </a:ext>
            </a:extLst>
          </p:cNvPr>
          <p:cNvGrpSpPr/>
          <p:nvPr/>
        </p:nvGrpSpPr>
        <p:grpSpPr>
          <a:xfrm>
            <a:off x="1065361" y="2375681"/>
            <a:ext cx="1814229" cy="4574179"/>
            <a:chOff x="1065361" y="2375681"/>
            <a:chExt cx="1814229" cy="4574179"/>
          </a:xfrm>
        </p:grpSpPr>
        <p:pic>
          <p:nvPicPr>
            <p:cNvPr id="11" name="Grafik 10" descr="Ein Bild, das Text, Reihe, Diagramm, Screenshot enthält.&#10;&#10;Automatisch generierte Beschreibung">
              <a:extLst>
                <a:ext uri="{FF2B5EF4-FFF2-40B4-BE49-F238E27FC236}">
                  <a16:creationId xmlns:a16="http://schemas.microsoft.com/office/drawing/2014/main" id="{C8DF8D8F-30D7-2AAB-9C94-CD68132D3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0" y="2375681"/>
              <a:ext cx="1799590" cy="1126490"/>
            </a:xfrm>
            <a:prstGeom prst="rect">
              <a:avLst/>
            </a:prstGeom>
          </p:spPr>
        </p:pic>
        <p:pic>
          <p:nvPicPr>
            <p:cNvPr id="12" name="Grafik 11" descr="Ein Bild, das Reihe, Diagramm, Text, Schrift enthält.&#10;&#10;Automatisch generierte Beschreibung">
              <a:extLst>
                <a:ext uri="{FF2B5EF4-FFF2-40B4-BE49-F238E27FC236}">
                  <a16:creationId xmlns:a16="http://schemas.microsoft.com/office/drawing/2014/main" id="{31E99B23-5CE6-B424-291F-B3499416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0" y="3998373"/>
              <a:ext cx="1799590" cy="1079500"/>
            </a:xfrm>
            <a:prstGeom prst="rect">
              <a:avLst/>
            </a:prstGeom>
          </p:spPr>
        </p:pic>
        <p:pic>
          <p:nvPicPr>
            <p:cNvPr id="13" name="Grafik 12" descr="Ein Bild, das Text, Reihe, Diagramm, Screenshot enthält.&#10;&#10;Automatisch generierte Beschreibung">
              <a:extLst>
                <a:ext uri="{FF2B5EF4-FFF2-40B4-BE49-F238E27FC236}">
                  <a16:creationId xmlns:a16="http://schemas.microsoft.com/office/drawing/2014/main" id="{F9AB9D69-1F90-C64F-D349-349B7229F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0" y="5592668"/>
              <a:ext cx="1799590" cy="1126490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5EED090-2652-592E-CF58-991F861965BD}"/>
                </a:ext>
              </a:extLst>
            </p:cNvPr>
            <p:cNvSpPr txBox="1"/>
            <p:nvPr/>
          </p:nvSpPr>
          <p:spPr>
            <a:xfrm>
              <a:off x="1177191" y="3445629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700" i="1" dirty="0">
                  <a:solidFill>
                    <a:srgbClr val="637D96"/>
                  </a:solidFill>
                  <a:latin typeface="Arial  "/>
                </a:rPr>
                <a:t>Mittelpunkte horizontal &amp; vertikal zu 0,0</a:t>
              </a:r>
              <a:endParaRPr lang="en-GB" sz="700" i="1" dirty="0">
                <a:solidFill>
                  <a:srgbClr val="637D96"/>
                </a:solidFill>
                <a:latin typeface="Arial  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DC28D34-9050-8522-AAF2-2179E222C8B5}"/>
                </a:ext>
              </a:extLst>
            </p:cNvPr>
            <p:cNvSpPr txBox="1"/>
            <p:nvPr/>
          </p:nvSpPr>
          <p:spPr>
            <a:xfrm>
              <a:off x="1065361" y="5066381"/>
              <a:ext cx="13928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700" i="1">
                  <a:solidFill>
                    <a:srgbClr val="637D96"/>
                  </a:solidFill>
                  <a:latin typeface="Arial  "/>
                </a:defRPr>
              </a:lvl1pPr>
            </a:lstStyle>
            <a:p>
              <a:r>
                <a:rPr lang="de-DE" dirty="0"/>
                <a:t>Diagonalen-Mittelpunkt auf 0,0</a:t>
              </a:r>
              <a:endParaRPr lang="en-GB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3E9C257-4308-0379-5F84-95B2CA9CC083}"/>
                </a:ext>
              </a:extLst>
            </p:cNvPr>
            <p:cNvSpPr txBox="1"/>
            <p:nvPr/>
          </p:nvSpPr>
          <p:spPr>
            <a:xfrm>
              <a:off x="1220551" y="6642083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700" i="1">
                  <a:solidFill>
                    <a:srgbClr val="637D96"/>
                  </a:solidFill>
                  <a:latin typeface="Arial  "/>
                </a:defRPr>
              </a:lvl1pPr>
            </a:lstStyle>
            <a:p>
              <a:r>
                <a:rPr lang="de-DE" dirty="0"/>
                <a:t>Symmetrie zu projizierten Ebenen</a:t>
              </a:r>
              <a:endParaRPr lang="en-GB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D3C22FB-F683-1544-372A-C905D7B4CABE}"/>
              </a:ext>
            </a:extLst>
          </p:cNvPr>
          <p:cNvGrpSpPr/>
          <p:nvPr/>
        </p:nvGrpSpPr>
        <p:grpSpPr>
          <a:xfrm>
            <a:off x="3780000" y="2381667"/>
            <a:ext cx="1799590" cy="4596320"/>
            <a:chOff x="3780000" y="2381667"/>
            <a:chExt cx="1799590" cy="4596320"/>
          </a:xfrm>
        </p:grpSpPr>
        <p:pic>
          <p:nvPicPr>
            <p:cNvPr id="14" name="Grafik 13" descr="Ein Bild, das Text, Reihe, Diagramm, Schrift enthält.&#10;&#10;Automatisch generierte Beschreibung">
              <a:extLst>
                <a:ext uri="{FF2B5EF4-FFF2-40B4-BE49-F238E27FC236}">
                  <a16:creationId xmlns:a16="http://schemas.microsoft.com/office/drawing/2014/main" id="{478537C1-84F0-E440-DDCD-4A51505F4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00" y="2381667"/>
              <a:ext cx="1799590" cy="1165860"/>
            </a:xfrm>
            <a:prstGeom prst="rect">
              <a:avLst/>
            </a:prstGeom>
          </p:spPr>
        </p:pic>
        <p:pic>
          <p:nvPicPr>
            <p:cNvPr id="15" name="Grafik 14" descr="Ein Bild, das Reihe, Diagramm, parallel, Screenshot enthält.&#10;&#10;Automatisch generierte Beschreibung">
              <a:extLst>
                <a:ext uri="{FF2B5EF4-FFF2-40B4-BE49-F238E27FC236}">
                  <a16:creationId xmlns:a16="http://schemas.microsoft.com/office/drawing/2014/main" id="{9F725A66-6B61-EE4E-2032-F4752E7EB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5"/>
            <a:stretch>
              <a:fillRect/>
            </a:stretch>
          </p:blipFill>
          <p:spPr>
            <a:xfrm>
              <a:off x="3782813" y="4072074"/>
              <a:ext cx="1722651" cy="1047115"/>
            </a:xfrm>
            <a:prstGeom prst="rect">
              <a:avLst/>
            </a:prstGeom>
          </p:spPr>
        </p:pic>
        <p:pic>
          <p:nvPicPr>
            <p:cNvPr id="16" name="Grafik 15" descr="Ein Bild, das Reihe, Text, Diagramm, Rechteck enthält.&#10;&#10;Automatisch generierte Beschreibung">
              <a:extLst>
                <a:ext uri="{FF2B5EF4-FFF2-40B4-BE49-F238E27FC236}">
                  <a16:creationId xmlns:a16="http://schemas.microsoft.com/office/drawing/2014/main" id="{8478BA2B-F94D-B861-EC37-4ED71CE83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00" y="5591158"/>
              <a:ext cx="1799590" cy="1050925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43A16EB-0648-047C-8C1D-866B11784FA9}"/>
                </a:ext>
              </a:extLst>
            </p:cNvPr>
            <p:cNvSpPr txBox="1"/>
            <p:nvPr/>
          </p:nvSpPr>
          <p:spPr>
            <a:xfrm>
              <a:off x="3877191" y="3482069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700" i="1">
                  <a:solidFill>
                    <a:srgbClr val="637D96"/>
                  </a:solidFill>
                  <a:latin typeface="Arial  "/>
                </a:defRPr>
              </a:lvl1pPr>
            </a:lstStyle>
            <a:p>
              <a:r>
                <a:rPr lang="de-DE" dirty="0"/>
                <a:t>Bemaßung mit 0,0 als Bezug</a:t>
              </a:r>
              <a:endParaRPr lang="en-GB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6002C0-6B68-5031-4F92-8CA2749CDD00}"/>
                </a:ext>
              </a:extLst>
            </p:cNvPr>
            <p:cNvSpPr txBox="1"/>
            <p:nvPr/>
          </p:nvSpPr>
          <p:spPr>
            <a:xfrm>
              <a:off x="3796980" y="5045891"/>
              <a:ext cx="13584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700" i="1">
                  <a:solidFill>
                    <a:srgbClr val="637D96"/>
                  </a:solidFill>
                  <a:latin typeface="Arial  "/>
                </a:defRPr>
              </a:lvl1pPr>
            </a:lstStyle>
            <a:p>
              <a:r>
                <a:rPr lang="de-DE" dirty="0"/>
                <a:t>Linienmittelpunkte koinzident zu projizierten Ebenen</a:t>
              </a:r>
              <a:endParaRPr lang="en-GB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3011A957-3B26-0530-CC8C-389E55B65D5D}"/>
                </a:ext>
              </a:extLst>
            </p:cNvPr>
            <p:cNvSpPr txBox="1"/>
            <p:nvPr/>
          </p:nvSpPr>
          <p:spPr>
            <a:xfrm>
              <a:off x="3792818" y="6562489"/>
              <a:ext cx="13928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700" i="1">
                  <a:solidFill>
                    <a:srgbClr val="637D96"/>
                  </a:solidFill>
                  <a:latin typeface="Arial  "/>
                </a:defRPr>
              </a:lvl1pPr>
            </a:lstStyle>
            <a:p>
              <a:r>
                <a:rPr lang="de-DE" dirty="0"/>
                <a:t>Konstruktionslinie zwischen Linienmittelpunkte; Mittelpunkt der KL koinzident zu 0,0</a:t>
              </a:r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9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Grundlagen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161975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Voraussetzung: Die räumliche visuelle Vorstellung eines Bauteiles (3D-Komponente) im dreidimensionalen Raum.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Quellen: Skizzen, vergleichbare Modelle, Machbarkeitsstudien, Ergebnisse von Kreativitätstechniken und Konstruktionsmethoden, Literatur, Internetrecherchen, etc.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nagit_PPT61A9">
            <a:extLst>
              <a:ext uri="{FF2B5EF4-FFF2-40B4-BE49-F238E27FC236}">
                <a16:creationId xmlns:a16="http://schemas.microsoft.com/office/drawing/2014/main" id="{FE45C432-83C8-60A8-659C-EE4808716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060000"/>
            <a:ext cx="1620180" cy="2203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2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Grundlagen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129572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Folgerung </a:t>
            </a: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der </a:t>
            </a:r>
            <a:r>
              <a:rPr lang="de-DE" sz="12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räumlich visuellen Vorstellung </a:t>
            </a: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Aufgabenstellung: Daraus lässt sich ableiten, dass die Orientierung und Position einer 3D-Komponente im dreidimensionalen Raum bekannt sind.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4FB1DB7-6843-2FD3-EAA2-6D5B8B6F314F}"/>
              </a:ext>
            </a:extLst>
          </p:cNvPr>
          <p:cNvGrpSpPr/>
          <p:nvPr/>
        </p:nvGrpSpPr>
        <p:grpSpPr>
          <a:xfrm>
            <a:off x="1253946" y="2232000"/>
            <a:ext cx="4807808" cy="4747431"/>
            <a:chOff x="953418" y="2232000"/>
            <a:chExt cx="4807808" cy="4747431"/>
          </a:xfrm>
        </p:grpSpPr>
        <p:pic>
          <p:nvPicPr>
            <p:cNvPr id="12" name="Grafik 11" descr="Ein Bild, das Entwurf, Zeichnung, Diagramm, Design enthält.&#10;&#10;Automatisch generierte Beschreibung">
              <a:extLst>
                <a:ext uri="{FF2B5EF4-FFF2-40B4-BE49-F238E27FC236}">
                  <a16:creationId xmlns:a16="http://schemas.microsoft.com/office/drawing/2014/main" id="{5F5971A8-D365-7CB2-6483-95DB9C90C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226" y="4465019"/>
              <a:ext cx="2160000" cy="2514412"/>
            </a:xfrm>
            <a:prstGeom prst="rect">
              <a:avLst/>
            </a:prstGeom>
          </p:spPr>
        </p:pic>
        <p:pic>
          <p:nvPicPr>
            <p:cNvPr id="13" name="Grafik 12" descr="Ein Bild, das Entwurf, Diagramm, Zeichnung, Design enthält.&#10;&#10;Automatisch generierte Beschreibung">
              <a:extLst>
                <a:ext uri="{FF2B5EF4-FFF2-40B4-BE49-F238E27FC236}">
                  <a16:creationId xmlns:a16="http://schemas.microsoft.com/office/drawing/2014/main" id="{7D5608EF-F0DF-E4B9-38A5-97E24E606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418" y="4641842"/>
              <a:ext cx="2160000" cy="2337589"/>
            </a:xfrm>
            <a:prstGeom prst="rect">
              <a:avLst/>
            </a:prstGeom>
          </p:spPr>
        </p:pic>
        <p:pic>
          <p:nvPicPr>
            <p:cNvPr id="14" name="Snagit_PPTCF37" descr="Ein Bild, das Entwurf, Zeichnung, Kunst, Darstellung enthält.&#10;&#10;Automatisch generierte Beschreibung">
              <a:extLst>
                <a:ext uri="{FF2B5EF4-FFF2-40B4-BE49-F238E27FC236}">
                  <a16:creationId xmlns:a16="http://schemas.microsoft.com/office/drawing/2014/main" id="{2AB67EAE-93F0-81A6-733E-24316902D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418" y="2232000"/>
              <a:ext cx="3600000" cy="236378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040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Entwurf, Diagramm, technische Zeichnung, Kreis enthält.&#10;&#10;Automatisch generierte Beschreibung">
            <a:extLst>
              <a:ext uri="{FF2B5EF4-FFF2-40B4-BE49-F238E27FC236}">
                <a16:creationId xmlns:a16="http://schemas.microsoft.com/office/drawing/2014/main" id="{DEFB6BB5-BCE1-E6AA-CD9F-B3B71C80D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746" y="3060000"/>
            <a:ext cx="4211169" cy="2880000"/>
          </a:xfrm>
          <a:prstGeom prst="rect">
            <a:avLst/>
          </a:prstGeom>
        </p:spPr>
      </p:pic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Grundlagen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215981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Normalprojektion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 jeder techn. Zeichnung ist die Normalprojektion.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Grundregel für die Darstellung: Die Vorderansicht ist die Ansicht, die bezüglich Form und Abmessungen die meisten Informationen liefert.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3D-CAD Modellieren ist die Entwurfsansicht die Projektion der räumlich visuellen Vorstellung mit den meisten Informationen.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Entwurfsansicht ist der Inhalt der 1. Skizze.</a:t>
            </a:r>
          </a:p>
        </p:txBody>
      </p:sp>
      <p:pic>
        <p:nvPicPr>
          <p:cNvPr id="2" name="Grafik 1" descr="Ein Bild, das Entwurf, Design, Darstellung enthält.&#10;&#10;Automatisch generierte Beschreibung">
            <a:extLst>
              <a:ext uri="{FF2B5EF4-FFF2-40B4-BE49-F238E27FC236}">
                <a16:creationId xmlns:a16="http://schemas.microsoft.com/office/drawing/2014/main" id="{03AE4083-7894-B968-B615-85813C675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060000"/>
            <a:ext cx="2200324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4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9D525-B9C8-80A0-0B17-2BDACF7E8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9B7E84BD-CA69-E61E-0A54-7A352CB3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DB546D58-405E-8ADC-6462-688F61F0AB11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Bezugssystem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AFFE649C-8790-C0D0-0F60-A03AFF49696B}"/>
              </a:ext>
            </a:extLst>
          </p:cNvPr>
          <p:cNvSpPr/>
          <p:nvPr/>
        </p:nvSpPr>
        <p:spPr>
          <a:xfrm>
            <a:off x="6480000" y="1440001"/>
            <a:ext cx="4211814" cy="100768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2D besitzt eine Skizze 3 Freiheitsgrade:</a:t>
            </a:r>
          </a:p>
          <a:p>
            <a:pPr marL="360363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translatorische </a:t>
            </a:r>
          </a:p>
          <a:p>
            <a:pPr marL="360363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rotatorischer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21DE29E-5AB7-791B-AB86-B8AFE9C7438F}"/>
              </a:ext>
            </a:extLst>
          </p:cNvPr>
          <p:cNvGrpSpPr/>
          <p:nvPr/>
        </p:nvGrpSpPr>
        <p:grpSpPr>
          <a:xfrm>
            <a:off x="900000" y="3060000"/>
            <a:ext cx="3173460" cy="2880000"/>
            <a:chOff x="900000" y="3060000"/>
            <a:chExt cx="3173460" cy="2880000"/>
          </a:xfrm>
        </p:grpSpPr>
        <p:pic>
          <p:nvPicPr>
            <p:cNvPr id="4" name="Snagit_PPTBE3D">
              <a:extLst>
                <a:ext uri="{FF2B5EF4-FFF2-40B4-BE49-F238E27FC236}">
                  <a16:creationId xmlns:a16="http://schemas.microsoft.com/office/drawing/2014/main" id="{042D0F1F-F02F-28F9-88B7-E8BCB71FE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3060000"/>
              <a:ext cx="3173460" cy="2880000"/>
            </a:xfrm>
            <a:prstGeom prst="rect">
              <a:avLst/>
            </a:prstGeom>
          </p:spPr>
        </p:pic>
        <p:cxnSp>
          <p:nvCxnSpPr>
            <p:cNvPr id="3" name="Gerade Verbindung mit Pfeil 2">
              <a:extLst>
                <a:ext uri="{FF2B5EF4-FFF2-40B4-BE49-F238E27FC236}">
                  <a16:creationId xmlns:a16="http://schemas.microsoft.com/office/drawing/2014/main" id="{F08813DC-4C0F-447C-0A3B-83E0771B96CA}"/>
                </a:ext>
              </a:extLst>
            </p:cNvPr>
            <p:cNvCxnSpPr>
              <a:cxnSpLocks/>
            </p:cNvCxnSpPr>
            <p:nvPr/>
          </p:nvCxnSpPr>
          <p:spPr>
            <a:xfrm>
              <a:off x="2573598" y="4391905"/>
              <a:ext cx="432048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A6C1D4AA-23B4-8B5C-0A35-EEDF936A3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9622" y="4139877"/>
              <a:ext cx="0" cy="50405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582C1D34-258C-2F49-BEA0-2136804F1DF6}"/>
                </a:ext>
              </a:extLst>
            </p:cNvPr>
            <p:cNvSpPr/>
            <p:nvPr/>
          </p:nvSpPr>
          <p:spPr>
            <a:xfrm>
              <a:off x="2357574" y="4067869"/>
              <a:ext cx="702110" cy="648072"/>
            </a:xfrm>
            <a:prstGeom prst="arc">
              <a:avLst>
                <a:gd name="adj1" fmla="val 16200000"/>
                <a:gd name="adj2" fmla="val 5453844"/>
              </a:avLst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89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Bezugssystem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79999" y="1440000"/>
            <a:ext cx="4211814" cy="313061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Freiheitsgrade für 1. Skizze in 3D:</a:t>
            </a:r>
          </a:p>
          <a:p>
            <a:pPr marL="361950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mögliche Ebenen</a:t>
            </a:r>
          </a:p>
          <a:p>
            <a:pPr marL="361950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jeweils 2 translatorische und 1 rotatorischer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Darstellung und Kontrolle des dreidimensionalen Raumes erfolgt über den </a:t>
            </a:r>
            <a:r>
              <a:rPr lang="de-DE" sz="10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Ursprung.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Modellbrowser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Ursprungsdarstellung auf dem Bildschirm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Koordinaten Identifikator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Orientierung und Position der Entwurfsansicht in der 1. Skizze gibt es neun Freiheitsgrade.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 entsteht die Frage, welche Ursprungsebene für die 1.Skizze aktiviert werden muss.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nagit_SNGOUT2139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53C6E02C-464D-B8C9-B0ED-9406E0921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19" y="5315526"/>
            <a:ext cx="627088" cy="971984"/>
          </a:xfrm>
          <a:prstGeom prst="rect">
            <a:avLst/>
          </a:prstGeom>
        </p:spPr>
      </p:pic>
      <p:pic>
        <p:nvPicPr>
          <p:cNvPr id="10" name="Grafik 9" descr="Ein Bild, das Diagramm, Reihe, Origami, Design enthält.&#10;&#10;KI-generierte Inhalte können fehlerhaft sein.">
            <a:extLst>
              <a:ext uri="{FF2B5EF4-FFF2-40B4-BE49-F238E27FC236}">
                <a16:creationId xmlns:a16="http://schemas.microsoft.com/office/drawing/2014/main" id="{E64EF39F-4CEF-162F-286A-56C8CFF1AF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44" y="5194392"/>
            <a:ext cx="1089691" cy="1093118"/>
          </a:xfrm>
          <a:prstGeom prst="rect">
            <a:avLst/>
          </a:prstGeom>
        </p:spPr>
      </p:pic>
      <p:pic>
        <p:nvPicPr>
          <p:cNvPr id="11" name="Snagit_SNGOUT2081" descr="Ein Bild, das Origami enthält.&#10;&#10;Automatisch generierte Beschreibung">
            <a:extLst>
              <a:ext uri="{FF2B5EF4-FFF2-40B4-BE49-F238E27FC236}">
                <a16:creationId xmlns:a16="http://schemas.microsoft.com/office/drawing/2014/main" id="{907B6CC0-B6C8-C2F4-3900-E3F24A81B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18" y="5506951"/>
            <a:ext cx="406894" cy="468000"/>
          </a:xfrm>
          <a:prstGeom prst="rect">
            <a:avLst/>
          </a:prstGeom>
        </p:spPr>
      </p:pic>
      <p:pic>
        <p:nvPicPr>
          <p:cNvPr id="2" name="Snagit_PPTF451">
            <a:extLst>
              <a:ext uri="{FF2B5EF4-FFF2-40B4-BE49-F238E27FC236}">
                <a16:creationId xmlns:a16="http://schemas.microsoft.com/office/drawing/2014/main" id="{1C3D2006-4145-D8B9-9243-A11963432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060000"/>
            <a:ext cx="3046351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9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Skizzierebene für 1. Skizze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244784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Orientierung der Komponente im Raum und die Ansichtsrichtung, die die meisten Informationen enthält, sind bekannt.</a:t>
            </a:r>
            <a:endParaRPr lang="de-DE" sz="1200" b="1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Folgerung </a:t>
            </a: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der </a:t>
            </a:r>
            <a:r>
              <a:rPr lang="de-DE" sz="12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räumlich visuellen Vorstellung </a:t>
            </a: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Aufgabenstellung: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Ursprungsebene für die erste Skizze ist senkrecht zur Projektionsrichtung der Entwurfsansicht, also der Ansicht mit den meisten Informationen.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D9CD6F-CE60-03A3-025C-FC92E75DF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61449"/>
            <a:ext cx="1980000" cy="20367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AAA3A34-35EA-3710-F855-C54339109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3" y="2846691"/>
            <a:ext cx="1728000" cy="1866290"/>
          </a:xfrm>
          <a:prstGeom prst="rect">
            <a:avLst/>
          </a:prstGeom>
        </p:spPr>
      </p:pic>
      <p:sp>
        <p:nvSpPr>
          <p:cNvPr id="16" name="Abgerundetes Rechteck 9">
            <a:extLst>
              <a:ext uri="{FF2B5EF4-FFF2-40B4-BE49-F238E27FC236}">
                <a16:creationId xmlns:a16="http://schemas.microsoft.com/office/drawing/2014/main" id="{13211A4B-1685-F7EF-8428-989A45F505C4}"/>
              </a:ext>
            </a:extLst>
          </p:cNvPr>
          <p:cNvSpPr/>
          <p:nvPr/>
        </p:nvSpPr>
        <p:spPr>
          <a:xfrm>
            <a:off x="1025426" y="5075982"/>
            <a:ext cx="1988957" cy="62834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Bauteil im 3D-Raum orientiert und positioniert; Projektionsrichtung der Entwurfsabsicht.</a:t>
            </a:r>
          </a:p>
        </p:txBody>
      </p:sp>
      <p:sp>
        <p:nvSpPr>
          <p:cNvPr id="17" name="Abgerundetes Rechteck 9">
            <a:extLst>
              <a:ext uri="{FF2B5EF4-FFF2-40B4-BE49-F238E27FC236}">
                <a16:creationId xmlns:a16="http://schemas.microsoft.com/office/drawing/2014/main" id="{81AB00CD-ABE1-D747-48C8-E332FF7125DA}"/>
              </a:ext>
            </a:extLst>
          </p:cNvPr>
          <p:cNvSpPr/>
          <p:nvPr/>
        </p:nvSpPr>
        <p:spPr>
          <a:xfrm>
            <a:off x="3665808" y="5075982"/>
            <a:ext cx="2129309" cy="68341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Ursprungsebene der 1.Skizze ist orthogonal zur Projektionsrichtung der Entwurfsansicht, also der   </a:t>
            </a:r>
            <a:r>
              <a:rPr lang="de-DE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X-Y</a:t>
            </a: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Ebene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7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A6274D-EACB-93AE-A371-30F44DB62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51C77E-2E51-4961-4A52-0CE9F6D7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1F3EDCD-DD4A-5D05-B037-14B098A78010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Skizzierebene für 1. Skizze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E098A536-1DBA-6EED-3F00-54841CE5C9BB}"/>
              </a:ext>
            </a:extLst>
          </p:cNvPr>
          <p:cNvSpPr/>
          <p:nvPr/>
        </p:nvSpPr>
        <p:spPr>
          <a:xfrm>
            <a:off x="6480000" y="1440000"/>
            <a:ext cx="4211814" cy="244784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weiteres Beispiel zeigt die Komponente in einer neuen Orientierung, um 90° um die Y‑Achse gedreht.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Projektionsrichtung für die Ansicht mit den meisten Informationen (Entwurfsansicht) ist nun die X-Achse.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Daraus ergibt sich die Y-Z Ebene als Ursprungsebene für die 1. Skizze.</a:t>
            </a:r>
          </a:p>
        </p:txBody>
      </p:sp>
      <p:sp>
        <p:nvSpPr>
          <p:cNvPr id="17" name="Abgerundetes Rechteck 9">
            <a:extLst>
              <a:ext uri="{FF2B5EF4-FFF2-40B4-BE49-F238E27FC236}">
                <a16:creationId xmlns:a16="http://schemas.microsoft.com/office/drawing/2014/main" id="{C213D4BB-56BC-D455-A93D-938CE568F8F1}"/>
              </a:ext>
            </a:extLst>
          </p:cNvPr>
          <p:cNvSpPr/>
          <p:nvPr/>
        </p:nvSpPr>
        <p:spPr>
          <a:xfrm>
            <a:off x="3665808" y="5075982"/>
            <a:ext cx="2129309" cy="68341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Ursprungsebene der 1.Skizze ist orthogonal zur Projektionsrichtung der Entwurfsansicht, also der  </a:t>
            </a:r>
            <a:r>
              <a:rPr lang="de-DE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Y-Z</a:t>
            </a: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Ebene</a:t>
            </a:r>
          </a:p>
        </p:txBody>
      </p:sp>
      <p:pic>
        <p:nvPicPr>
          <p:cNvPr id="9" name="Snagit_PPT983">
            <a:extLst>
              <a:ext uri="{FF2B5EF4-FFF2-40B4-BE49-F238E27FC236}">
                <a16:creationId xmlns:a16="http://schemas.microsoft.com/office/drawing/2014/main" id="{BB26B9CB-C53A-1169-1955-897030608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2641621"/>
            <a:ext cx="2402124" cy="2276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8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4978A9-F793-EF3E-23A1-A701B6692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965A326-EE3F-8571-9FCB-8B83EF5B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6DFFBFF-F8FD-B99B-E99F-8EA98661E4FC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Bezugssystem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3F2E5656-B6C1-AE36-5B3C-73430D0BAA76}"/>
              </a:ext>
            </a:extLst>
          </p:cNvPr>
          <p:cNvSpPr/>
          <p:nvPr/>
        </p:nvSpPr>
        <p:spPr>
          <a:xfrm>
            <a:off x="6480000" y="1440000"/>
            <a:ext cx="4211814" cy="547218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∑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der konsequenten Umsetzung der Vorgehensweise sind die Ursprünge der 3D-CAD-Komponenten identisch, d.h. konsistent.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die Konsistenz der Ursprünge der Komponenten einer Baugruppe sichergestellt ist, können diese automatisiert platziert werden. Sie kennen ihre Position und Orientierung!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entsprechende Inventor Feature ist der Dialog FIXIEREN UND AM URSPRUNG PLATZIEREN: Der Befehl verbindet eine Auswahl von Komponenten einer Baugruppe mit dem Ursprungsknoten des Browsers.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="/>
            </a:pPr>
            <a:r>
              <a:rPr lang="de-DE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B.O.R.N.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Technologie: Base </a:t>
            </a:r>
            <a:r>
              <a:rPr lang="de-DE" sz="1000" dirty="0" err="1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Orphan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Reference Node. </a:t>
            </a:r>
          </a:p>
          <a:p>
            <a:pPr marL="176213" algn="just">
              <a:lnSpc>
                <a:spcPct val="150000"/>
              </a:lnSpc>
              <a:buClr>
                <a:schemeClr val="accent2"/>
              </a:buClr>
            </a:pP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Darstellung bedeutet: 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Basis Bezugs Knoten (</a:t>
            </a:r>
            <a:r>
              <a:rPr lang="de-DE" sz="1000" i="1" dirty="0" err="1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node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ist Waise (</a:t>
            </a:r>
            <a:r>
              <a:rPr lang="de-DE" sz="1000" i="1" dirty="0" err="1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orphan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hat also keine Eltern und damit keine Historie. Er ist unabhängig und kann nicht gelöscht werden. Jeder Bezug auf Ursprungselemente ist damit garantiert stabil. </a:t>
            </a:r>
            <a:endParaRPr lang="en-GB" sz="1000" i="1" dirty="0">
              <a:solidFill>
                <a:srgbClr val="637D96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=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agit_SNGOUT2">
            <a:extLst>
              <a:ext uri="{FF2B5EF4-FFF2-40B4-BE49-F238E27FC236}">
                <a16:creationId xmlns:a16="http://schemas.microsoft.com/office/drawing/2014/main" id="{A1D53C05-7341-C2AF-C878-5D382C909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9" name="Snagit_SNGOUT3">
            <a:extLst>
              <a:ext uri="{FF2B5EF4-FFF2-40B4-BE49-F238E27FC236}">
                <a16:creationId xmlns:a16="http://schemas.microsoft.com/office/drawing/2014/main" id="{16849B1A-6AE1-9B5E-DB0A-8D0DA8419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11" name="Snagit_SNGOUT4">
            <a:extLst>
              <a:ext uri="{FF2B5EF4-FFF2-40B4-BE49-F238E27FC236}">
                <a16:creationId xmlns:a16="http://schemas.microsoft.com/office/drawing/2014/main" id="{0CE5A401-361A-C182-B041-5F578B138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14" name="Snagit_SNGOUT5">
            <a:extLst>
              <a:ext uri="{FF2B5EF4-FFF2-40B4-BE49-F238E27FC236}">
                <a16:creationId xmlns:a16="http://schemas.microsoft.com/office/drawing/2014/main" id="{B8CEF1DE-31FC-12FD-A14C-3005F1C25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16" name="Snagit_SNGOUT6">
            <a:extLst>
              <a:ext uri="{FF2B5EF4-FFF2-40B4-BE49-F238E27FC236}">
                <a16:creationId xmlns:a16="http://schemas.microsoft.com/office/drawing/2014/main" id="{14C9984B-BEC5-DC48-D00C-FCBC40468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19" name="Snagit_SNGOUT7">
            <a:extLst>
              <a:ext uri="{FF2B5EF4-FFF2-40B4-BE49-F238E27FC236}">
                <a16:creationId xmlns:a16="http://schemas.microsoft.com/office/drawing/2014/main" id="{C78C7667-847C-3A16-666C-F393AF4196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22" name="Snagit_SNGOUT8">
            <a:extLst>
              <a:ext uri="{FF2B5EF4-FFF2-40B4-BE49-F238E27FC236}">
                <a16:creationId xmlns:a16="http://schemas.microsoft.com/office/drawing/2014/main" id="{C7336876-5050-CD26-64D1-6BDD2A5596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24" name="Snagit_SNGOUT9">
            <a:extLst>
              <a:ext uri="{FF2B5EF4-FFF2-40B4-BE49-F238E27FC236}">
                <a16:creationId xmlns:a16="http://schemas.microsoft.com/office/drawing/2014/main" id="{73B26699-1D9E-B04E-25FC-5A2A28A28A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28" name="Snagit_SNGOUT10">
            <a:extLst>
              <a:ext uri="{FF2B5EF4-FFF2-40B4-BE49-F238E27FC236}">
                <a16:creationId xmlns:a16="http://schemas.microsoft.com/office/drawing/2014/main" id="{60AFB9F8-B34D-E06B-F9F3-FDF1AE884B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11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1062</Words>
  <Application>Microsoft Office PowerPoint</Application>
  <PresentationFormat>Benutzerdefiniert</PresentationFormat>
  <Paragraphs>172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 </vt:lpstr>
      <vt:lpstr>Calibri</vt:lpstr>
      <vt:lpstr>Calibri Light</vt:lpstr>
      <vt:lpstr>Wingdings</vt:lpstr>
      <vt:lpstr>Wingdings 3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Kemmerer-Fleckenstein, Dieter</dc:creator>
  <cp:lastModifiedBy>Dieter Kemmerer-Fleckenstein</cp:lastModifiedBy>
  <cp:revision>1111</cp:revision>
  <cp:lastPrinted>2026-04-07T11:27:58Z</cp:lastPrinted>
  <dcterms:created xsi:type="dcterms:W3CDTF">2020-01-13T10:06:31Z</dcterms:created>
  <dcterms:modified xsi:type="dcterms:W3CDTF">2026-04-22T09:42:16Z</dcterms:modified>
</cp:coreProperties>
</file>