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11"/>
  </p:notesMasterIdLst>
  <p:handoutMasterIdLst>
    <p:handoutMasterId r:id="rId12"/>
  </p:handoutMasterIdLst>
  <p:sldIdLst>
    <p:sldId id="369" r:id="rId2"/>
    <p:sldId id="559" r:id="rId3"/>
    <p:sldId id="558" r:id="rId4"/>
    <p:sldId id="560" r:id="rId5"/>
    <p:sldId id="565" r:id="rId6"/>
    <p:sldId id="562" r:id="rId7"/>
    <p:sldId id="563" r:id="rId8"/>
    <p:sldId id="564" r:id="rId9"/>
    <p:sldId id="553" r:id="rId10"/>
  </p:sldIdLst>
  <p:sldSz cx="10691813" cy="7559675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usammenfassungsabschnitt" id="{300D3AD5-AA31-446E-8E3D-87B3772D592E}">
          <p14:sldIdLst>
            <p14:sldId id="369"/>
            <p14:sldId id="559"/>
            <p14:sldId id="558"/>
            <p14:sldId id="560"/>
            <p14:sldId id="565"/>
            <p14:sldId id="562"/>
            <p14:sldId id="563"/>
            <p14:sldId id="564"/>
            <p14:sldId id="55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14" userDrawn="1">
          <p15:clr>
            <a:srgbClr val="A4A3A4"/>
          </p15:clr>
        </p15:guide>
        <p15:guide id="2" pos="60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eter Kemmerer-Fleckenstein" initials="kefl" lastIdx="2" clrIdx="0">
    <p:extLst>
      <p:ext uri="{19B8F6BF-5375-455C-9EA6-DF929625EA0E}">
        <p15:presenceInfo xmlns:p15="http://schemas.microsoft.com/office/powerpoint/2012/main" userId="Dieter Kemmerer-Fleckenste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7D96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EF1C5E-0D31-4202-9A2F-69EFDC51D447}" v="1" dt="2025-02-21T07:30:55.989"/>
    <p1510:client id="{966AF7C4-2EC6-495A-AF13-CAC33CE0DB9F}" v="1" dt="2025-02-20T19:30:40.7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88737" autoAdjust="0"/>
  </p:normalViewPr>
  <p:slideViewPr>
    <p:cSldViewPr showGuides="1">
      <p:cViewPr varScale="1">
        <p:scale>
          <a:sx n="102" d="100"/>
          <a:sy n="102" d="100"/>
        </p:scale>
        <p:origin x="636" y="102"/>
      </p:cViewPr>
      <p:guideLst>
        <p:guide orient="horz" pos="1814"/>
        <p:guide pos="604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87" d="100"/>
          <a:sy n="87" d="100"/>
        </p:scale>
        <p:origin x="3762" y="84"/>
      </p:cViewPr>
      <p:guideLst>
        <p:guide orient="horz" pos="3110"/>
        <p:guide pos="214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40A9B-1ED6-4678-8496-29BD68E0CE4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7320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377320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FE8E1-E1DB-4E5B-80E7-70A061210E8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01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722294" y="660294"/>
            <a:ext cx="4318163" cy="367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dfasdfdf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584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450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24" algn="l" defTabSz="995450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450" algn="l" defTabSz="995450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174" algn="l" defTabSz="995450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0899" algn="l" defTabSz="995450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622" algn="l" defTabSz="995450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349" algn="l" defTabSz="995450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073" algn="l" defTabSz="995450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1798" algn="l" defTabSz="995450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1233488"/>
            <a:ext cx="471170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2"/>
          </a:xfrm>
          <a:prstGeom prst="rect">
            <a:avLst/>
          </a:prstGeom>
        </p:spPr>
        <p:txBody>
          <a:bodyPr/>
          <a:lstStyle/>
          <a:p>
            <a:endParaRPr lang="de-DE" sz="1050" noProof="0" dirty="0"/>
          </a:p>
        </p:txBody>
      </p:sp>
    </p:spTree>
    <p:extLst>
      <p:ext uri="{BB962C8B-B14F-4D97-AF65-F5344CB8AC3E}">
        <p14:creationId xmlns:p14="http://schemas.microsoft.com/office/powerpoint/2010/main" val="234623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1233488"/>
            <a:ext cx="4711700" cy="333216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2"/>
          </a:xfrm>
          <a:prstGeom prst="rect">
            <a:avLst/>
          </a:prstGeom>
        </p:spPr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50443" y="9377320"/>
            <a:ext cx="2945659" cy="495347"/>
          </a:xfrm>
          <a:prstGeom prst="rect">
            <a:avLst/>
          </a:prstGeom>
        </p:spPr>
        <p:txBody>
          <a:bodyPr/>
          <a:lstStyle/>
          <a:p>
            <a:fld id="{E35988A6-30C3-4CC8-B050-E9B3C73ADD8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709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1233488"/>
            <a:ext cx="4711700" cy="333216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2"/>
          </a:xfrm>
          <a:prstGeom prst="rect">
            <a:avLst/>
          </a:prstGeom>
        </p:spPr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50443" y="9377320"/>
            <a:ext cx="2945659" cy="495347"/>
          </a:xfrm>
          <a:prstGeom prst="rect">
            <a:avLst/>
          </a:prstGeom>
        </p:spPr>
        <p:txBody>
          <a:bodyPr/>
          <a:lstStyle/>
          <a:p>
            <a:fld id="{E35988A6-30C3-4CC8-B050-E9B3C73ADD8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6118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1233488"/>
            <a:ext cx="4711700" cy="333216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2"/>
          </a:xfrm>
          <a:prstGeom prst="rect">
            <a:avLst/>
          </a:prstGeom>
        </p:spPr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50443" y="9377320"/>
            <a:ext cx="2945659" cy="495347"/>
          </a:xfrm>
          <a:prstGeom prst="rect">
            <a:avLst/>
          </a:prstGeom>
        </p:spPr>
        <p:txBody>
          <a:bodyPr/>
          <a:lstStyle/>
          <a:p>
            <a:fld id="{E35988A6-30C3-4CC8-B050-E9B3C73ADD8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5823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1233488"/>
            <a:ext cx="4711700" cy="333216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2"/>
          </a:xfrm>
          <a:prstGeom prst="rect">
            <a:avLst/>
          </a:prstGeom>
        </p:spPr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50443" y="9377320"/>
            <a:ext cx="2945659" cy="495347"/>
          </a:xfrm>
          <a:prstGeom prst="rect">
            <a:avLst/>
          </a:prstGeom>
        </p:spPr>
        <p:txBody>
          <a:bodyPr/>
          <a:lstStyle/>
          <a:p>
            <a:fld id="{E35988A6-30C3-4CC8-B050-E9B3C73ADD8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1226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1233488"/>
            <a:ext cx="4711700" cy="333216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2"/>
          </a:xfrm>
          <a:prstGeom prst="rect">
            <a:avLst/>
          </a:prstGeom>
        </p:spPr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50443" y="9377320"/>
            <a:ext cx="2945659" cy="495347"/>
          </a:xfrm>
          <a:prstGeom prst="rect">
            <a:avLst/>
          </a:prstGeom>
        </p:spPr>
        <p:txBody>
          <a:bodyPr/>
          <a:lstStyle/>
          <a:p>
            <a:fld id="{E35988A6-30C3-4CC8-B050-E9B3C73ADD8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0120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1233488"/>
            <a:ext cx="4711700" cy="333216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2"/>
          </a:xfrm>
          <a:prstGeom prst="rect">
            <a:avLst/>
          </a:prstGeom>
        </p:spPr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50443" y="9377320"/>
            <a:ext cx="2945659" cy="495347"/>
          </a:xfrm>
          <a:prstGeom prst="rect">
            <a:avLst/>
          </a:prstGeom>
        </p:spPr>
        <p:txBody>
          <a:bodyPr/>
          <a:lstStyle/>
          <a:p>
            <a:fld id="{E35988A6-30C3-4CC8-B050-E9B3C73ADD8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1992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1233488"/>
            <a:ext cx="4711700" cy="333216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2"/>
          </a:xfrm>
          <a:prstGeom prst="rect">
            <a:avLst/>
          </a:prstGeom>
        </p:spPr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50443" y="9377320"/>
            <a:ext cx="2945659" cy="495347"/>
          </a:xfrm>
          <a:prstGeom prst="rect">
            <a:avLst/>
          </a:prstGeom>
        </p:spPr>
        <p:txBody>
          <a:bodyPr/>
          <a:lstStyle/>
          <a:p>
            <a:fld id="{E35988A6-30C3-4CC8-B050-E9B3C73ADD80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8662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1233488"/>
            <a:ext cx="471170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751222"/>
            <a:ext cx="5438140" cy="388736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33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1B80-50A5-4BC4-AB8D-CBD7534B08FA}" type="datetime1">
              <a:rPr lang="de-DE" smtClean="0"/>
              <a:t>21.02.2025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864821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1B80-50A5-4BC4-AB8D-CBD7534B08FA}" type="datetime1">
              <a:rPr lang="de-DE" smtClean="0"/>
              <a:t>21.02.2025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701817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1B80-50A5-4BC4-AB8D-CBD7534B08FA}" type="datetime1">
              <a:rPr lang="de-DE" smtClean="0"/>
              <a:t>21.02.2025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277411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r Verbinder 9"/>
          <p:cNvCxnSpPr/>
          <p:nvPr/>
        </p:nvCxnSpPr>
        <p:spPr>
          <a:xfrm>
            <a:off x="1908000" y="540000"/>
            <a:ext cx="6588000" cy="0"/>
          </a:xfrm>
          <a:prstGeom prst="line">
            <a:avLst/>
          </a:prstGeom>
          <a:ln w="44450">
            <a:solidFill>
              <a:srgbClr val="637D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/>
          <p:cNvCxnSpPr/>
          <p:nvPr userDrawn="1"/>
        </p:nvCxnSpPr>
        <p:spPr>
          <a:xfrm>
            <a:off x="0" y="7128000"/>
            <a:ext cx="10692000" cy="0"/>
          </a:xfrm>
          <a:prstGeom prst="line">
            <a:avLst/>
          </a:prstGeom>
          <a:ln w="25400">
            <a:solidFill>
              <a:srgbClr val="637D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 userDrawn="1"/>
        </p:nvSpPr>
        <p:spPr>
          <a:xfrm>
            <a:off x="7415999" y="7200001"/>
            <a:ext cx="3492001" cy="25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77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</a:t>
            </a:r>
            <a:r>
              <a:rPr lang="en-US" sz="1077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© 2023 Dieter Kemmerer-Fleckenstein</a:t>
            </a:r>
            <a:endParaRPr lang="en-US" sz="1077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8532000" y="359999"/>
            <a:ext cx="216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cap="small" baseline="0" noProof="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Top-down Entwurf </a:t>
            </a:r>
          </a:p>
        </p:txBody>
      </p:sp>
      <p:sp>
        <p:nvSpPr>
          <p:cNvPr id="8" name="Ellipse 7"/>
          <p:cNvSpPr/>
          <p:nvPr userDrawn="1"/>
        </p:nvSpPr>
        <p:spPr>
          <a:xfrm>
            <a:off x="8424000" y="468000"/>
            <a:ext cx="143999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62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0" y="7200000"/>
            <a:ext cx="720000" cy="252000"/>
          </a:xfrm>
        </p:spPr>
        <p:txBody>
          <a:bodyPr/>
          <a:lstStyle>
            <a:lvl1pPr algn="ctr">
              <a:defRPr sz="1175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EE5323D-B9DC-4232-9D2E-366F3F7EE02F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2" y="234001"/>
            <a:ext cx="211500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1086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r Verbinder 9"/>
          <p:cNvCxnSpPr>
            <a:cxnSpLocks/>
          </p:cNvCxnSpPr>
          <p:nvPr userDrawn="1"/>
        </p:nvCxnSpPr>
        <p:spPr>
          <a:xfrm>
            <a:off x="900000" y="514800"/>
            <a:ext cx="7596000" cy="0"/>
          </a:xfrm>
          <a:prstGeom prst="line">
            <a:avLst/>
          </a:prstGeom>
          <a:ln w="22225">
            <a:solidFill>
              <a:srgbClr val="637D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/>
          <p:cNvCxnSpPr/>
          <p:nvPr userDrawn="1"/>
        </p:nvCxnSpPr>
        <p:spPr>
          <a:xfrm>
            <a:off x="0" y="7128000"/>
            <a:ext cx="10692000" cy="0"/>
          </a:xfrm>
          <a:prstGeom prst="line">
            <a:avLst/>
          </a:prstGeom>
          <a:ln w="25400">
            <a:solidFill>
              <a:srgbClr val="637D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 userDrawn="1"/>
        </p:nvSpPr>
        <p:spPr>
          <a:xfrm>
            <a:off x="7200000" y="7199999"/>
            <a:ext cx="34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</a:t>
            </a:r>
            <a:r>
              <a:rPr lang="en-US" sz="12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2025 </a:t>
            </a:r>
            <a:r>
              <a:rPr lang="en-US" sz="12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Dieter Kemmerer-Fleckenstein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8532000" y="360000"/>
            <a:ext cx="216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cap="small" baseline="0" noProof="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Top-down</a:t>
            </a:r>
            <a:r>
              <a:rPr lang="en-US" sz="1600" b="1" cap="small" baseline="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cap="small" baseline="0" noProof="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Entwurf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0" y="7200000"/>
            <a:ext cx="720000" cy="252000"/>
          </a:xfrm>
        </p:spPr>
        <p:txBody>
          <a:bodyPr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EE5323D-B9DC-4232-9D2E-366F3F7EE02F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2455FFF9-76BC-B31B-BDAE-2B51C8C8E23C}"/>
              </a:ext>
            </a:extLst>
          </p:cNvPr>
          <p:cNvGrpSpPr/>
          <p:nvPr userDrawn="1"/>
        </p:nvGrpSpPr>
        <p:grpSpPr>
          <a:xfrm>
            <a:off x="180000" y="180000"/>
            <a:ext cx="1872000" cy="790887"/>
            <a:chOff x="2141550" y="2591705"/>
            <a:chExt cx="1872000" cy="790887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A072BBC5-B20A-CAC2-4CF7-CAA6E97C35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41550" y="2591705"/>
              <a:ext cx="720000" cy="720000"/>
            </a:xfrm>
            <a:prstGeom prst="rect">
              <a:avLst/>
            </a:prstGeom>
            <a:noFill/>
            <a:ln w="22225">
              <a:solidFill>
                <a:srgbClr val="637D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237B7215-CF20-53D4-96EE-69A35F0CCB44}"/>
                </a:ext>
              </a:extLst>
            </p:cNvPr>
            <p:cNvSpPr/>
            <p:nvPr/>
          </p:nvSpPr>
          <p:spPr>
            <a:xfrm>
              <a:off x="2321550" y="2699705"/>
              <a:ext cx="540000" cy="252000"/>
            </a:xfrm>
            <a:prstGeom prst="rect">
              <a:avLst/>
            </a:prstGeom>
            <a:solidFill>
              <a:srgbClr val="637D9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tlCol="0" anchor="ctr"/>
            <a:lstStyle/>
            <a:p>
              <a:pPr algn="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ING</a:t>
              </a:r>
            </a:p>
          </p:txBody>
        </p:sp>
        <p:sp>
          <p:nvSpPr>
            <p:cNvPr id="18" name="Gleichschenkliges Dreieck 17">
              <a:extLst>
                <a:ext uri="{FF2B5EF4-FFF2-40B4-BE49-F238E27FC236}">
                  <a16:creationId xmlns:a16="http://schemas.microsoft.com/office/drawing/2014/main" id="{648B7ECB-F450-7758-F6CB-7F4FC671AF2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321550" y="2987705"/>
              <a:ext cx="108000" cy="10800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F8B31125-8986-75C7-61C3-CF8DC16D5D5B}"/>
                </a:ext>
              </a:extLst>
            </p:cNvPr>
            <p:cNvSpPr txBox="1"/>
            <p:nvPr/>
          </p:nvSpPr>
          <p:spPr>
            <a:xfrm>
              <a:off x="2376000" y="2933983"/>
              <a:ext cx="485550" cy="215444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800" b="1" dirty="0">
                  <a:solidFill>
                    <a:srgbClr val="637D9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BÜRO</a:t>
              </a:r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42A10B12-E9F0-BBBC-FE06-04088FD97011}"/>
                </a:ext>
              </a:extLst>
            </p:cNvPr>
            <p:cNvSpPr/>
            <p:nvPr/>
          </p:nvSpPr>
          <p:spPr>
            <a:xfrm>
              <a:off x="2808000" y="2879705"/>
              <a:ext cx="108000" cy="10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DE263B8A-CD1B-73B6-4061-1025C437FF44}"/>
                </a:ext>
              </a:extLst>
            </p:cNvPr>
            <p:cNvSpPr txBox="1"/>
            <p:nvPr/>
          </p:nvSpPr>
          <p:spPr>
            <a:xfrm>
              <a:off x="2825550" y="2951705"/>
              <a:ext cx="1188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0" i="0" cap="none" spc="100" baseline="0" dirty="0">
                  <a:solidFill>
                    <a:srgbClr val="637D9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KEMMERER-</a:t>
              </a:r>
              <a:r>
                <a:rPr lang="en-US" sz="1100" b="0" i="0" cap="none" spc="-100" baseline="0" dirty="0">
                  <a:solidFill>
                    <a:srgbClr val="637D9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FLECKENSTEIN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826403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1B80-50A5-4BC4-AB8D-CBD7534B08FA}" type="datetime1">
              <a:rPr lang="de-DE" smtClean="0"/>
              <a:t>21.02.2025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717013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1B80-50A5-4BC4-AB8D-CBD7534B08FA}" type="datetime1">
              <a:rPr lang="de-DE" smtClean="0"/>
              <a:t>21.02.2025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29950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1B80-50A5-4BC4-AB8D-CBD7534B08FA}" type="datetime1">
              <a:rPr lang="de-DE" smtClean="0"/>
              <a:t>21.02.2025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321792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1B80-50A5-4BC4-AB8D-CBD7534B08FA}" type="datetime1">
              <a:rPr lang="de-DE" smtClean="0"/>
              <a:t>21.02.2025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056097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1B80-50A5-4BC4-AB8D-CBD7534B08FA}" type="datetime1">
              <a:rPr lang="de-DE" smtClean="0"/>
              <a:t>21.02.2025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07588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1B80-50A5-4BC4-AB8D-CBD7534B08FA}" type="datetime1">
              <a:rPr lang="de-DE" smtClean="0"/>
              <a:t>21.02.2025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096323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1B80-50A5-4BC4-AB8D-CBD7534B08FA}" type="datetime1">
              <a:rPr lang="de-DE" smtClean="0"/>
              <a:t>21.02.2025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295227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1B80-50A5-4BC4-AB8D-CBD7534B08FA}" type="datetime1">
              <a:rPr lang="de-DE" smtClean="0"/>
              <a:t>21.02.2025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084889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E1B80-50A5-4BC4-AB8D-CBD7534B08FA}" type="datetime1">
              <a:rPr lang="de-DE" smtClean="0"/>
              <a:t>21.02.2025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5323D-B9DC-4232-9D2E-366F3F7EE0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799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39" name="Textfeld 38"/>
          <p:cNvSpPr txBox="1"/>
          <p:nvPr/>
        </p:nvSpPr>
        <p:spPr>
          <a:xfrm>
            <a:off x="2719930" y="2616772"/>
            <a:ext cx="52873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cap="small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Benutzerkoordinatensystem</a:t>
            </a:r>
          </a:p>
          <a:p>
            <a:pPr algn="ctr">
              <a:lnSpc>
                <a:spcPct val="200000"/>
              </a:lnSpc>
            </a:pPr>
            <a:r>
              <a:rPr lang="de-DE" sz="16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 BKS ]</a:t>
            </a:r>
          </a:p>
        </p:txBody>
      </p:sp>
      <p:pic>
        <p:nvPicPr>
          <p:cNvPr id="2" name="Snagit_SNGOUT2154">
            <a:extLst>
              <a:ext uri="{FF2B5EF4-FFF2-40B4-BE49-F238E27FC236}">
                <a16:creationId xmlns:a16="http://schemas.microsoft.com/office/drawing/2014/main" id="{63C30C41-57DE-DAC3-4F0C-4323F8FD91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802" y="3810926"/>
            <a:ext cx="1889642" cy="223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22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6" name="Abgerundetes Rechteck 5"/>
          <p:cNvSpPr/>
          <p:nvPr/>
        </p:nvSpPr>
        <p:spPr>
          <a:xfrm>
            <a:off x="720000" y="2016000"/>
            <a:ext cx="5237974" cy="540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746" tIns="36373" rIns="72746" bIns="3637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8182" indent="-348182"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de-DE" sz="1400" i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 </a:t>
            </a:r>
            <a:r>
              <a:rPr lang="de-DE" sz="1400" i="1" cap="small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BKS</a:t>
            </a:r>
            <a:r>
              <a:rPr lang="de-DE" sz="1400" i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ist ein Referenzsystem, das den Ursprung ergänzt.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480000" y="2016000"/>
            <a:ext cx="4211813" cy="1687015"/>
          </a:xfrm>
          <a:prstGeom prst="rect">
            <a:avLst/>
          </a:prstGeom>
          <a:noFill/>
          <a:ln w="6350">
            <a:noFill/>
          </a:ln>
        </p:spPr>
        <p:txBody>
          <a:bodyPr wrap="square" tIns="35250" bIns="35250" rtlCol="0">
            <a:spAutoFit/>
          </a:bodyPr>
          <a:lstStyle/>
          <a:p>
            <a:pPr marL="363538" indent="-363538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Ziele</a:t>
            </a:r>
          </a:p>
          <a:p>
            <a:pPr marL="717550" indent="-354013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Positionierung komplexer Skizzierebenen in Bauteilen.</a:t>
            </a:r>
          </a:p>
          <a:p>
            <a:pPr marL="717550" indent="-354013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 komplexer Beziehungen in Bau-gruppen.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69EC2D7-4E39-647D-0F41-DDB3B66FFE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0" y="3636000"/>
            <a:ext cx="3600000" cy="1789135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7BDC62F9-EDCD-2F1B-E068-CB9A0FAA6921}"/>
              </a:ext>
            </a:extLst>
          </p:cNvPr>
          <p:cNvCxnSpPr>
            <a:cxnSpLocks/>
          </p:cNvCxnSpPr>
          <p:nvPr/>
        </p:nvCxnSpPr>
        <p:spPr>
          <a:xfrm>
            <a:off x="6228000" y="4788000"/>
            <a:ext cx="755139" cy="0"/>
          </a:xfrm>
          <a:prstGeom prst="straightConnector1">
            <a:avLst/>
          </a:prstGeom>
          <a:ln w="15875">
            <a:solidFill>
              <a:srgbClr val="FF0000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F94B90C4-A1C8-02B6-8A49-14A0BEF460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747" b="4469"/>
          <a:stretch/>
        </p:blipFill>
        <p:spPr>
          <a:xfrm>
            <a:off x="1080000" y="3636000"/>
            <a:ext cx="2136375" cy="180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FCB3759-3B59-6A24-6E0B-E72A6F138F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0000" y="3636000"/>
            <a:ext cx="1791221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6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nagit_SNGOUT2106">
            <a:extLst>
              <a:ext uri="{FF2B5EF4-FFF2-40B4-BE49-F238E27FC236}">
                <a16:creationId xmlns:a16="http://schemas.microsoft.com/office/drawing/2014/main" id="{A2ECF091-3A66-688A-4056-1629087412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3240000"/>
            <a:ext cx="3272730" cy="3600000"/>
          </a:xfrm>
          <a:prstGeom prst="rect">
            <a:avLst/>
          </a:prstGeom>
        </p:spPr>
      </p:pic>
      <p:pic>
        <p:nvPicPr>
          <p:cNvPr id="11" name="Snagit_SNGOUT2109">
            <a:extLst>
              <a:ext uri="{FF2B5EF4-FFF2-40B4-BE49-F238E27FC236}">
                <a16:creationId xmlns:a16="http://schemas.microsoft.com/office/drawing/2014/main" id="{25242013-ED42-2C85-EFC5-AD9CE9DD9F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3240000"/>
            <a:ext cx="3272730" cy="3600000"/>
          </a:xfrm>
          <a:prstGeom prst="rect">
            <a:avLst/>
          </a:prstGeom>
        </p:spPr>
      </p:pic>
      <p:sp>
        <p:nvSpPr>
          <p:cNvPr id="38" name="Foliennummernplatzhalt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Abgerundetes Rechteck 5"/>
          <p:cNvSpPr/>
          <p:nvPr/>
        </p:nvSpPr>
        <p:spPr>
          <a:xfrm>
            <a:off x="720000" y="2016000"/>
            <a:ext cx="3905826" cy="360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746" tIns="36373" rIns="72746" bIns="3637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8182" indent="-348182">
              <a:lnSpc>
                <a:spcPct val="150000"/>
              </a:lnSpc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de-DE" sz="1400" i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 und Bearbeitung eines </a:t>
            </a:r>
            <a:r>
              <a:rPr lang="de-DE" sz="1400" i="1" cap="small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BKS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480000" y="2015999"/>
            <a:ext cx="4123979" cy="2010181"/>
          </a:xfrm>
          <a:prstGeom prst="rect">
            <a:avLst/>
          </a:prstGeom>
          <a:noFill/>
          <a:ln w="6350">
            <a:noFill/>
          </a:ln>
        </p:spPr>
        <p:txBody>
          <a:bodyPr wrap="square" tIns="35250" bIns="35250" rtlCol="0">
            <a:spAutoFit/>
          </a:bodyPr>
          <a:lstStyle/>
          <a:p>
            <a:pPr marL="363538" indent="-363538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 über geometrische Merkmale:</a:t>
            </a:r>
          </a:p>
          <a:p>
            <a:pPr marL="717550" indent="-354013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Scheitel- und Mittelpunkt, Schnittpunkt von Arbeitselementen und Kanten.</a:t>
            </a:r>
          </a:p>
          <a:p>
            <a:pPr marL="717550" indent="-354013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de-DE" sz="1400" cap="small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BKS</a:t>
            </a: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hat kein Bezug zum Ursprung.</a:t>
            </a:r>
          </a:p>
          <a:p>
            <a:pPr marL="717550" indent="-354013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 Änderungen bleibt Bezug zum geometrischen Merkmal erhalten.</a:t>
            </a:r>
          </a:p>
        </p:txBody>
      </p:sp>
      <p:pic>
        <p:nvPicPr>
          <p:cNvPr id="15" name="Snagit_SNGOUT2118">
            <a:extLst>
              <a:ext uri="{FF2B5EF4-FFF2-40B4-BE49-F238E27FC236}">
                <a16:creationId xmlns:a16="http://schemas.microsoft.com/office/drawing/2014/main" id="{574E285E-90BC-B5F9-9240-CE7B0C616C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3996000"/>
            <a:ext cx="2952281" cy="2160000"/>
          </a:xfrm>
          <a:prstGeom prst="rect">
            <a:avLst/>
          </a:prstGeom>
        </p:spPr>
      </p:pic>
      <p:pic>
        <p:nvPicPr>
          <p:cNvPr id="13" name="Snagit_SNGOUT2115">
            <a:extLst>
              <a:ext uri="{FF2B5EF4-FFF2-40B4-BE49-F238E27FC236}">
                <a16:creationId xmlns:a16="http://schemas.microsoft.com/office/drawing/2014/main" id="{C46DD7E9-C768-F2A8-CF44-DCE7FD224F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3240000"/>
            <a:ext cx="327273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42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6" name="Abgerundetes Rechteck 5"/>
          <p:cNvSpPr/>
          <p:nvPr/>
        </p:nvSpPr>
        <p:spPr>
          <a:xfrm>
            <a:off x="720000" y="2016000"/>
            <a:ext cx="3718614" cy="360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746" tIns="36373" rIns="72746" bIns="3637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8182" indent="-348182"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de-DE" sz="1400" i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 und Bearbeitung eines </a:t>
            </a:r>
            <a:r>
              <a:rPr lang="de-DE" sz="1400" i="1" cap="small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BKS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480000" y="2016000"/>
            <a:ext cx="4123979" cy="677573"/>
          </a:xfrm>
          <a:prstGeom prst="rect">
            <a:avLst/>
          </a:prstGeom>
          <a:noFill/>
          <a:ln w="6350">
            <a:noFill/>
          </a:ln>
        </p:spPr>
        <p:txBody>
          <a:bodyPr wrap="square" tIns="35250" bIns="35250" rtlCol="0">
            <a:spAutoFit/>
          </a:bodyPr>
          <a:lstStyle/>
          <a:p>
            <a:pPr marL="335748" indent="-335748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Platzieren eines BKS </a:t>
            </a:r>
            <a:r>
              <a:rPr lang="de-DE" sz="1400" b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ohne</a:t>
            </a: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geometrischen Bezug: </a:t>
            </a:r>
          </a:p>
        </p:txBody>
      </p:sp>
      <p:pic>
        <p:nvPicPr>
          <p:cNvPr id="7" name="Grafik 6" descr="Ein Bild, das Tisch enthält.&#10;&#10;Automatisch generierte Beschreibung">
            <a:extLst>
              <a:ext uri="{FF2B5EF4-FFF2-40B4-BE49-F238E27FC236}">
                <a16:creationId xmlns:a16="http://schemas.microsoft.com/office/drawing/2014/main" id="{7AC40C81-B838-31C3-B99E-D72D2C8356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4896000"/>
            <a:ext cx="3189347" cy="142149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6479998" y="2736000"/>
            <a:ext cx="4123979" cy="717519"/>
          </a:xfrm>
          <a:prstGeom prst="rect">
            <a:avLst/>
          </a:prstGeom>
          <a:noFill/>
          <a:ln w="6350">
            <a:noFill/>
          </a:ln>
        </p:spPr>
        <p:txBody>
          <a:bodyPr wrap="square" tIns="35250" bIns="35250" rtlCol="0">
            <a:spAutoFit/>
          </a:bodyPr>
          <a:lstStyle/>
          <a:p>
            <a:pPr marL="717550" indent="-354013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Bearbeitung der Freiheitsgrade über </a:t>
            </a:r>
            <a:r>
              <a:rPr lang="de-DE" sz="1400" cap="small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Dialogfeld Parameter.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479996" y="3456000"/>
            <a:ext cx="4123979" cy="1323904"/>
          </a:xfrm>
          <a:prstGeom prst="rect">
            <a:avLst/>
          </a:prstGeom>
          <a:noFill/>
          <a:ln w="6350">
            <a:noFill/>
          </a:ln>
        </p:spPr>
        <p:txBody>
          <a:bodyPr wrap="square" tIns="35250" bIns="35250" rtlCol="0">
            <a:spAutoFit/>
          </a:bodyPr>
          <a:lstStyle/>
          <a:p>
            <a:pPr marL="717550" indent="-354013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Oder durch Aktivierung des BKS (Doppelklick) und Ziehen / Drehen der Freiheitsgrade, bzw. durch die Eingabe eines Versatzes.</a:t>
            </a:r>
          </a:p>
        </p:txBody>
      </p:sp>
      <p:pic>
        <p:nvPicPr>
          <p:cNvPr id="11" name="Snagit_PPT52C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585" y="3453205"/>
            <a:ext cx="409524" cy="352381"/>
          </a:xfrm>
          <a:prstGeom prst="rect">
            <a:avLst/>
          </a:prstGeom>
        </p:spPr>
      </p:pic>
      <p:grpSp>
        <p:nvGrpSpPr>
          <p:cNvPr id="14" name="Gruppieren 13"/>
          <p:cNvGrpSpPr/>
          <p:nvPr/>
        </p:nvGrpSpPr>
        <p:grpSpPr>
          <a:xfrm>
            <a:off x="720000" y="4679937"/>
            <a:ext cx="5451709" cy="1185575"/>
            <a:chOff x="436052" y="4338997"/>
            <a:chExt cx="5451709" cy="1185575"/>
          </a:xfrm>
        </p:grpSpPr>
        <p:pic>
          <p:nvPicPr>
            <p:cNvPr id="2" name="Snagit_PPT595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4155" y="4686476"/>
              <a:ext cx="447619" cy="419048"/>
            </a:xfrm>
            <a:prstGeom prst="rect">
              <a:avLst/>
            </a:prstGeom>
          </p:spPr>
        </p:pic>
        <p:pic>
          <p:nvPicPr>
            <p:cNvPr id="3" name="Snagit_PPT49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9190" y="5105524"/>
              <a:ext cx="428571" cy="419048"/>
            </a:xfrm>
            <a:prstGeom prst="rect">
              <a:avLst/>
            </a:prstGeom>
          </p:spPr>
        </p:pic>
        <p:sp>
          <p:nvSpPr>
            <p:cNvPr id="13" name="Textfeld 12"/>
            <p:cNvSpPr txBox="1"/>
            <p:nvPr/>
          </p:nvSpPr>
          <p:spPr>
            <a:xfrm>
              <a:off x="436052" y="4392058"/>
              <a:ext cx="5161882" cy="1040685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tIns="35250" bIns="35250" rtlCol="0">
              <a:spAutoFit/>
            </a:bodyPr>
            <a:lstStyle/>
            <a:p>
              <a:pPr marL="363538" indent="-354013">
                <a:lnSpc>
                  <a:spcPct val="200000"/>
                </a:lnSpc>
                <a:buClr>
                  <a:schemeClr val="accent2"/>
                </a:buClr>
                <a:buFont typeface="Wingdings" panose="05000000000000000000" pitchFamily="2" charset="2"/>
                <a:buChar char="ð"/>
              </a:pPr>
              <a:r>
                <a:rPr lang="de-DE" sz="1050" dirty="0">
                  <a:solidFill>
                    <a:srgbClr val="637D9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 Klick auf den Ursprung ermöglicht dessen Neupositionierung</a:t>
              </a:r>
            </a:p>
            <a:p>
              <a:pPr marL="363538" indent="-354013">
                <a:lnSpc>
                  <a:spcPct val="200000"/>
                </a:lnSpc>
                <a:buClr>
                  <a:schemeClr val="accent2"/>
                </a:buClr>
                <a:buFont typeface="Wingdings" panose="05000000000000000000" pitchFamily="2" charset="2"/>
                <a:buChar char="ð"/>
              </a:pPr>
              <a:r>
                <a:rPr lang="de-DE" sz="1050" dirty="0">
                  <a:solidFill>
                    <a:srgbClr val="637D9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 Klick auf die Pfeilspitze ermögliche die Verschiebung entlang der Achse</a:t>
              </a:r>
            </a:p>
            <a:p>
              <a:pPr marL="363538" indent="-354013">
                <a:lnSpc>
                  <a:spcPct val="200000"/>
                </a:lnSpc>
                <a:buClr>
                  <a:schemeClr val="accent2"/>
                </a:buClr>
                <a:buFont typeface="Wingdings" panose="05000000000000000000" pitchFamily="2" charset="2"/>
                <a:buChar char="ð"/>
              </a:pPr>
              <a:r>
                <a:rPr lang="de-DE" sz="1050" dirty="0">
                  <a:solidFill>
                    <a:srgbClr val="637D9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 Klick auf die Achse ermöglicht eine Drehung um die Achse</a:t>
              </a:r>
            </a:p>
          </p:txBody>
        </p:sp>
        <p:pic>
          <p:nvPicPr>
            <p:cNvPr id="12" name="Snagit_PPT735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393" y="4338997"/>
              <a:ext cx="419048" cy="390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427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6" name="Abgerundetes Rechteck 5"/>
          <p:cNvSpPr/>
          <p:nvPr/>
        </p:nvSpPr>
        <p:spPr>
          <a:xfrm>
            <a:off x="720000" y="2016000"/>
            <a:ext cx="3718614" cy="360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746" tIns="36373" rIns="72746" bIns="3637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8182" indent="-348182"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de-DE" sz="1400" i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Anwendungsfälle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480000" y="2016000"/>
            <a:ext cx="4211813" cy="1687015"/>
          </a:xfrm>
          <a:prstGeom prst="rect">
            <a:avLst/>
          </a:prstGeom>
          <a:noFill/>
          <a:ln w="6350">
            <a:noFill/>
          </a:ln>
        </p:spPr>
        <p:txBody>
          <a:bodyPr wrap="square" tIns="35250" bIns="35250" rtlCol="0">
            <a:spAutoFit/>
          </a:bodyPr>
          <a:lstStyle/>
          <a:p>
            <a:pPr marL="363538" indent="-363538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Verwendung eines BKS </a:t>
            </a:r>
          </a:p>
          <a:p>
            <a:pPr marL="717550" indent="-363538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vermeidet die Definition komplexer Arbeitselemente.</a:t>
            </a:r>
          </a:p>
          <a:p>
            <a:pPr marL="717550" indent="-363538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ermöglicht das „automatische“ Platzieren von Komponenten.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53772C5-86B4-730D-0B36-E81F178FDE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98" y="3779836"/>
            <a:ext cx="5040000" cy="2141556"/>
          </a:xfrm>
          <a:prstGeom prst="rect">
            <a:avLst/>
          </a:prstGeom>
        </p:spPr>
      </p:pic>
      <p:pic>
        <p:nvPicPr>
          <p:cNvPr id="7" name="Snagit_SNGOUT2103">
            <a:extLst>
              <a:ext uri="{FF2B5EF4-FFF2-40B4-BE49-F238E27FC236}">
                <a16:creationId xmlns:a16="http://schemas.microsoft.com/office/drawing/2014/main" id="{EAEAFA03-5234-B89F-FC37-D5ACE457A7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259"/>
          <a:stretch/>
        </p:blipFill>
        <p:spPr>
          <a:xfrm>
            <a:off x="7288631" y="6230716"/>
            <a:ext cx="2268000" cy="558968"/>
          </a:xfrm>
          <a:prstGeom prst="rect">
            <a:avLst/>
          </a:prstGeom>
        </p:spPr>
      </p:pic>
      <p:pic>
        <p:nvPicPr>
          <p:cNvPr id="8" name="Snagit_SNGOUT2092">
            <a:extLst>
              <a:ext uri="{FF2B5EF4-FFF2-40B4-BE49-F238E27FC236}">
                <a16:creationId xmlns:a16="http://schemas.microsoft.com/office/drawing/2014/main" id="{5BEAE935-C528-6FB1-E99E-9A0F841ABF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631" y="4133415"/>
            <a:ext cx="1260000" cy="126000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7218510" y="5484265"/>
            <a:ext cx="3564000" cy="625186"/>
          </a:xfrm>
          <a:prstGeom prst="rect">
            <a:avLst/>
          </a:prstGeom>
          <a:noFill/>
          <a:ln w="6350">
            <a:noFill/>
          </a:ln>
        </p:spPr>
        <p:txBody>
          <a:bodyPr wrap="square" tIns="35250" bIns="35250" rtlCol="0">
            <a:spAutoFit/>
          </a:bodyPr>
          <a:lstStyle/>
          <a:p>
            <a:pPr marL="363538" indent="-354013">
              <a:lnSpc>
                <a:spcPct val="20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r>
              <a:rPr lang="de-DE" sz="9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Gruppe Beziehungen – Abhängig machen – Abhängigkeits-satz – BKS zu BKS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7218510" y="3779836"/>
            <a:ext cx="3474458" cy="348187"/>
          </a:xfrm>
          <a:prstGeom prst="rect">
            <a:avLst/>
          </a:prstGeom>
          <a:noFill/>
          <a:ln w="6350">
            <a:noFill/>
          </a:ln>
        </p:spPr>
        <p:txBody>
          <a:bodyPr wrap="square" tIns="35250" bIns="35250" rtlCol="0">
            <a:spAutoFit/>
          </a:bodyPr>
          <a:lstStyle/>
          <a:p>
            <a:pPr marL="363538" indent="-354013">
              <a:lnSpc>
                <a:spcPct val="20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r>
              <a:rPr lang="de-DE" sz="9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Gruppe Beziehungen – Zusammenfügen – BKS zu BKS</a:t>
            </a:r>
          </a:p>
        </p:txBody>
      </p:sp>
    </p:spTree>
    <p:extLst>
      <p:ext uri="{BB962C8B-B14F-4D97-AF65-F5344CB8AC3E}">
        <p14:creationId xmlns:p14="http://schemas.microsoft.com/office/powerpoint/2010/main" val="213127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6" name="Abgerundetes Rechteck 5"/>
          <p:cNvSpPr/>
          <p:nvPr/>
        </p:nvSpPr>
        <p:spPr>
          <a:xfrm>
            <a:off x="720000" y="2016000"/>
            <a:ext cx="3718614" cy="360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746" tIns="36373" rIns="72746" bIns="3637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8182" indent="-348182"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de-DE" sz="1400" i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Beispiel: Definition einer Skizzierebene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480000" y="2016000"/>
            <a:ext cx="4123979" cy="717519"/>
          </a:xfrm>
          <a:prstGeom prst="rect">
            <a:avLst/>
          </a:prstGeom>
          <a:noFill/>
          <a:ln w="6350">
            <a:noFill/>
          </a:ln>
        </p:spPr>
        <p:txBody>
          <a:bodyPr wrap="square" tIns="35250" bIns="35250" rtlCol="0">
            <a:spAutoFit/>
          </a:bodyPr>
          <a:lstStyle/>
          <a:p>
            <a:pPr marL="335748" indent="-335748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 einer Skizzierebene ohne Arbeits-elemente.</a:t>
            </a:r>
          </a:p>
        </p:txBody>
      </p:sp>
      <p:pic>
        <p:nvPicPr>
          <p:cNvPr id="11" name="Snagit_SNGOUT2083">
            <a:extLst>
              <a:ext uri="{FF2B5EF4-FFF2-40B4-BE49-F238E27FC236}">
                <a16:creationId xmlns:a16="http://schemas.microsoft.com/office/drawing/2014/main" id="{F5B69802-99D1-A015-C078-6A1ACC012F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934" y="5111985"/>
            <a:ext cx="2160000" cy="1440000"/>
          </a:xfrm>
          <a:prstGeom prst="rect">
            <a:avLst/>
          </a:prstGeom>
        </p:spPr>
      </p:pic>
      <p:pic>
        <p:nvPicPr>
          <p:cNvPr id="15" name="Snagit_SNGOUT2067">
            <a:extLst>
              <a:ext uri="{FF2B5EF4-FFF2-40B4-BE49-F238E27FC236}">
                <a16:creationId xmlns:a16="http://schemas.microsoft.com/office/drawing/2014/main" id="{99A8D293-D4E8-228B-C98C-FCA256E431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122" y="5111985"/>
            <a:ext cx="1805714" cy="1440000"/>
          </a:xfrm>
          <a:prstGeom prst="rect">
            <a:avLst/>
          </a:prstGeom>
        </p:spPr>
      </p:pic>
      <p:pic>
        <p:nvPicPr>
          <p:cNvPr id="16" name="Snagit_SNGOUT2130">
            <a:extLst>
              <a:ext uri="{FF2B5EF4-FFF2-40B4-BE49-F238E27FC236}">
                <a16:creationId xmlns:a16="http://schemas.microsoft.com/office/drawing/2014/main" id="{9CAC1486-B342-64A3-76EE-F2DA2C459E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3240000"/>
            <a:ext cx="3049587" cy="3600000"/>
          </a:xfrm>
          <a:prstGeom prst="rect">
            <a:avLst/>
          </a:prstGeom>
        </p:spPr>
      </p:pic>
      <p:pic>
        <p:nvPicPr>
          <p:cNvPr id="19" name="Snagit_SNGOUT2158">
            <a:extLst>
              <a:ext uri="{FF2B5EF4-FFF2-40B4-BE49-F238E27FC236}">
                <a16:creationId xmlns:a16="http://schemas.microsoft.com/office/drawing/2014/main" id="{05A49897-28CC-046F-6CC1-588DEFFFF7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3240000"/>
            <a:ext cx="3049587" cy="3600000"/>
          </a:xfrm>
          <a:prstGeom prst="rect">
            <a:avLst/>
          </a:prstGeom>
        </p:spPr>
      </p:pic>
      <p:pic>
        <p:nvPicPr>
          <p:cNvPr id="12" name="Snagit_SNGOUT2157">
            <a:extLst>
              <a:ext uri="{FF2B5EF4-FFF2-40B4-BE49-F238E27FC236}">
                <a16:creationId xmlns:a16="http://schemas.microsoft.com/office/drawing/2014/main" id="{7E410F14-5364-4773-3FA9-26EF485EAA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3240000"/>
            <a:ext cx="3049587" cy="3600000"/>
          </a:xfrm>
          <a:prstGeom prst="rect">
            <a:avLst/>
          </a:prstGeom>
        </p:spPr>
      </p:pic>
      <p:pic>
        <p:nvPicPr>
          <p:cNvPr id="8" name="Snagit_SNGOUT2154">
            <a:extLst>
              <a:ext uri="{FF2B5EF4-FFF2-40B4-BE49-F238E27FC236}">
                <a16:creationId xmlns:a16="http://schemas.microsoft.com/office/drawing/2014/main" id="{9455C380-C63D-2A87-D542-A67AE880819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3240000"/>
            <a:ext cx="3049587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83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6" name="Abgerundetes Rechteck 5"/>
          <p:cNvSpPr/>
          <p:nvPr/>
        </p:nvSpPr>
        <p:spPr>
          <a:xfrm>
            <a:off x="720000" y="2016000"/>
            <a:ext cx="4841930" cy="360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746" tIns="36373" rIns="72746" bIns="3637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8182" indent="-348182"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de-DE" sz="1400" i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Beispiel: Definition von Schnittstellen zwischen Module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480000" y="2016000"/>
            <a:ext cx="4211813" cy="717519"/>
          </a:xfrm>
          <a:prstGeom prst="rect">
            <a:avLst/>
          </a:prstGeom>
          <a:noFill/>
          <a:ln w="6350">
            <a:noFill/>
          </a:ln>
        </p:spPr>
        <p:txBody>
          <a:bodyPr wrap="square" tIns="35250" bIns="35250" rtlCol="0">
            <a:spAutoFit/>
          </a:bodyPr>
          <a:lstStyle/>
          <a:p>
            <a:pPr marL="335748" indent="-335748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Ermöglicht das einfache Platzieren von Modulen in einer Baugruppe.</a:t>
            </a:r>
          </a:p>
        </p:txBody>
      </p:sp>
      <p:pic>
        <p:nvPicPr>
          <p:cNvPr id="3" name="Snagit_SNGOUT2090">
            <a:extLst>
              <a:ext uri="{FF2B5EF4-FFF2-40B4-BE49-F238E27FC236}">
                <a16:creationId xmlns:a16="http://schemas.microsoft.com/office/drawing/2014/main" id="{E3E3F970-FB86-66CC-2B72-37482D535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2520000"/>
            <a:ext cx="3659504" cy="4320000"/>
          </a:xfrm>
          <a:prstGeom prst="rect">
            <a:avLst/>
          </a:prstGeom>
        </p:spPr>
      </p:pic>
      <p:pic>
        <p:nvPicPr>
          <p:cNvPr id="7" name="Snagit_SNGOUT2122">
            <a:extLst>
              <a:ext uri="{FF2B5EF4-FFF2-40B4-BE49-F238E27FC236}">
                <a16:creationId xmlns:a16="http://schemas.microsoft.com/office/drawing/2014/main" id="{D8D1F176-C8E9-C830-8718-F8C3507386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2520000"/>
            <a:ext cx="3659504" cy="4320000"/>
          </a:xfrm>
          <a:prstGeom prst="rect">
            <a:avLst/>
          </a:prstGeom>
        </p:spPr>
      </p:pic>
      <p:pic>
        <p:nvPicPr>
          <p:cNvPr id="9" name="Snagit_SNGOUT2092">
            <a:extLst>
              <a:ext uri="{FF2B5EF4-FFF2-40B4-BE49-F238E27FC236}">
                <a16:creationId xmlns:a16="http://schemas.microsoft.com/office/drawing/2014/main" id="{76C27DAB-10A5-9501-C9A3-B6A9ACA512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2520000"/>
            <a:ext cx="3659495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70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6" name="Abgerundetes Rechteck 5"/>
          <p:cNvSpPr/>
          <p:nvPr/>
        </p:nvSpPr>
        <p:spPr>
          <a:xfrm>
            <a:off x="720000" y="2016000"/>
            <a:ext cx="4481890" cy="360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746" tIns="36373" rIns="72746" bIns="3637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8182" indent="-348182"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de-DE" sz="1400" i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Beispiel: Komplexe Beziehung in einer Baugruppe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480000" y="2016000"/>
            <a:ext cx="4123979" cy="354408"/>
          </a:xfrm>
          <a:prstGeom prst="rect">
            <a:avLst/>
          </a:prstGeom>
          <a:noFill/>
          <a:ln w="6350">
            <a:noFill/>
          </a:ln>
        </p:spPr>
        <p:txBody>
          <a:bodyPr wrap="square" tIns="35250" bIns="35250" rtlCol="0">
            <a:spAutoFit/>
          </a:bodyPr>
          <a:lstStyle/>
          <a:p>
            <a:pPr marL="335748" indent="-335748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Separate Definition von Abstand und Winkel</a:t>
            </a:r>
          </a:p>
        </p:txBody>
      </p:sp>
      <p:pic>
        <p:nvPicPr>
          <p:cNvPr id="10" name="Snagit_SNGOUT2067">
            <a:extLst>
              <a:ext uri="{FF2B5EF4-FFF2-40B4-BE49-F238E27FC236}">
                <a16:creationId xmlns:a16="http://schemas.microsoft.com/office/drawing/2014/main" id="{A7F3F34D-E896-15C5-CB39-46B741A94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2880000"/>
            <a:ext cx="3049587" cy="3600000"/>
          </a:xfrm>
          <a:prstGeom prst="rect">
            <a:avLst/>
          </a:prstGeom>
        </p:spPr>
      </p:pic>
      <p:pic>
        <p:nvPicPr>
          <p:cNvPr id="12" name="Snagit_SNGOUT2097">
            <a:extLst>
              <a:ext uri="{FF2B5EF4-FFF2-40B4-BE49-F238E27FC236}">
                <a16:creationId xmlns:a16="http://schemas.microsoft.com/office/drawing/2014/main" id="{3EF392EE-8B4A-C8DA-7BCD-0D273F180B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2880000"/>
            <a:ext cx="3049587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68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09A36765-1A96-4393-E641-778985CB6BD2}"/>
              </a:ext>
            </a:extLst>
          </p:cNvPr>
          <p:cNvSpPr/>
          <p:nvPr/>
        </p:nvSpPr>
        <p:spPr>
          <a:xfrm>
            <a:off x="6480000" y="2016000"/>
            <a:ext cx="4124162" cy="69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955" indent="-355955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en-US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your attention</a:t>
            </a:r>
          </a:p>
          <a:p>
            <a:pPr marL="355955" indent="-355955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en-US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de-DE" sz="14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12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240</Words>
  <Application>Microsoft Office PowerPoint</Application>
  <PresentationFormat>Benutzerdefiniert</PresentationFormat>
  <Paragraphs>48</Paragraphs>
  <Slides>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Wingdings 2</vt:lpstr>
      <vt:lpstr>Wingdings 3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Kemmerer-Fleckenstein, Dieter</dc:creator>
  <cp:lastModifiedBy>Dieter</cp:lastModifiedBy>
  <cp:revision>1108</cp:revision>
  <cp:lastPrinted>2023-02-13T13:18:04Z</cp:lastPrinted>
  <dcterms:created xsi:type="dcterms:W3CDTF">2020-01-13T10:06:31Z</dcterms:created>
  <dcterms:modified xsi:type="dcterms:W3CDTF">2025-02-21T07:32:17Z</dcterms:modified>
</cp:coreProperties>
</file>