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9" r:id="rId5"/>
  </p:sldIdLst>
  <p:sldSz cx="10691813" cy="6840538"/>
  <p:notesSz cx="6797675" cy="9872663"/>
  <p:defaultTextStyle>
    <a:defPPr>
      <a:defRPr lang="en-US"/>
    </a:defPPr>
    <a:lvl1pPr marL="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1pPr>
    <a:lvl2pPr marL="40005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2pPr>
    <a:lvl3pPr marL="80010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3pPr>
    <a:lvl4pPr marL="120015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4pPr>
    <a:lvl5pPr marL="160020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5pPr>
    <a:lvl6pPr marL="200025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6pPr>
    <a:lvl7pPr marL="240030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7pPr>
    <a:lvl8pPr marL="280035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8pPr>
    <a:lvl9pPr marL="3200400" algn="l" defTabSz="800100" rtl="0" eaLnBrk="1" latinLnBrk="0" hangingPunct="1">
      <a:defRPr sz="157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7B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6A86C-7EF6-E8B9-FAA1-8957991EEF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478" y="1119508"/>
            <a:ext cx="8018860" cy="2381521"/>
          </a:xfrm>
        </p:spPr>
        <p:txBody>
          <a:bodyPr anchor="b"/>
          <a:lstStyle>
            <a:lvl1pPr algn="ctr">
              <a:defRPr sz="5568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8FDF1BC-2C24-6831-23DA-8108CE8E5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478" y="3592866"/>
            <a:ext cx="8018860" cy="1651546"/>
          </a:xfrm>
        </p:spPr>
        <p:txBody>
          <a:bodyPr/>
          <a:lstStyle>
            <a:lvl1pPr marL="0" indent="0" algn="ctr">
              <a:buNone/>
              <a:defRPr sz="2227"/>
            </a:lvl1pPr>
            <a:lvl2pPr marL="424251" indent="0" algn="ctr">
              <a:buNone/>
              <a:defRPr sz="1856"/>
            </a:lvl2pPr>
            <a:lvl3pPr marL="848501" indent="0" algn="ctr">
              <a:buNone/>
              <a:defRPr sz="1670"/>
            </a:lvl3pPr>
            <a:lvl4pPr marL="1272753" indent="0" algn="ctr">
              <a:buNone/>
              <a:defRPr sz="1485"/>
            </a:lvl4pPr>
            <a:lvl5pPr marL="1697003" indent="0" algn="ctr">
              <a:buNone/>
              <a:defRPr sz="1485"/>
            </a:lvl5pPr>
            <a:lvl6pPr marL="2121253" indent="0" algn="ctr">
              <a:buNone/>
              <a:defRPr sz="1485"/>
            </a:lvl6pPr>
            <a:lvl7pPr marL="2545503" indent="0" algn="ctr">
              <a:buNone/>
              <a:defRPr sz="1485"/>
            </a:lvl7pPr>
            <a:lvl8pPr marL="2969754" indent="0" algn="ctr">
              <a:buNone/>
              <a:defRPr sz="1485"/>
            </a:lvl8pPr>
            <a:lvl9pPr marL="3394006" indent="0" algn="ctr">
              <a:buNone/>
              <a:defRPr sz="1485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1353A9-85E0-BD02-255F-051F5111D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E353C-823C-4217-8511-51CC283514D5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3D7B0D-1D14-D917-4E40-098651CC6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7C1BF4-75CD-4F79-DA6E-E2D36F3E7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064CF-98B2-422B-8EFB-5F2E1B9113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65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r Verbinder 9"/>
          <p:cNvCxnSpPr>
            <a:cxnSpLocks/>
          </p:cNvCxnSpPr>
          <p:nvPr userDrawn="1"/>
        </p:nvCxnSpPr>
        <p:spPr>
          <a:xfrm>
            <a:off x="900000" y="465828"/>
            <a:ext cx="7596000" cy="0"/>
          </a:xfrm>
          <a:prstGeom prst="line">
            <a:avLst/>
          </a:prstGeom>
          <a:ln w="22225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 userDrawn="1"/>
        </p:nvCxnSpPr>
        <p:spPr>
          <a:xfrm>
            <a:off x="0" y="6449927"/>
            <a:ext cx="10692000" cy="0"/>
          </a:xfrm>
          <a:prstGeom prst="line">
            <a:avLst/>
          </a:prstGeom>
          <a:ln w="25400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/>
          <p:cNvSpPr txBox="1"/>
          <p:nvPr userDrawn="1"/>
        </p:nvSpPr>
        <p:spPr>
          <a:xfrm>
            <a:off x="7200000" y="6515077"/>
            <a:ext cx="3492000" cy="25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86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sz="1086" baseline="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86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2025 </a:t>
            </a:r>
            <a:r>
              <a:rPr lang="en-US" sz="1086" baseline="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Dieter Kemmerer-Fleckenstein</a:t>
            </a:r>
            <a:endParaRPr lang="en-US" sz="1086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 userDrawn="1"/>
        </p:nvSpPr>
        <p:spPr>
          <a:xfrm>
            <a:off x="8532000" y="325755"/>
            <a:ext cx="2160000" cy="315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48" b="1" cap="small" baseline="0" noProof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Top-down</a:t>
            </a:r>
            <a:r>
              <a:rPr lang="en-US" sz="1448" b="1" cap="small" baseline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48" b="1" cap="small" baseline="0" noProof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Entwurf</a:t>
            </a: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>
          <a:xfrm>
            <a:off x="0" y="6515078"/>
            <a:ext cx="720000" cy="228028"/>
          </a:xfrm>
        </p:spPr>
        <p:txBody>
          <a:bodyPr/>
          <a:lstStyle>
            <a:lvl1pPr algn="ctr">
              <a:defRPr sz="1086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EE5323D-B9DC-4232-9D2E-366F3F7EE02F}" type="slidenum">
              <a:rPr lang="de-DE" smtClean="0"/>
              <a:pPr/>
              <a:t>‹Nr.›</a:t>
            </a:fld>
            <a:endParaRPr lang="de-DE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455FFF9-76BC-B31B-BDAE-2B51C8C8E23C}"/>
              </a:ext>
            </a:extLst>
          </p:cNvPr>
          <p:cNvGrpSpPr/>
          <p:nvPr userDrawn="1"/>
        </p:nvGrpSpPr>
        <p:grpSpPr>
          <a:xfrm>
            <a:off x="180000" y="162877"/>
            <a:ext cx="1872000" cy="724325"/>
            <a:chOff x="2141550" y="2591705"/>
            <a:chExt cx="1872000" cy="800472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A072BBC5-B20A-CAC2-4CF7-CAA6E97C35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41550" y="2591705"/>
              <a:ext cx="720000" cy="720000"/>
            </a:xfrm>
            <a:prstGeom prst="rect">
              <a:avLst/>
            </a:prstGeom>
            <a:noFill/>
            <a:ln w="22225">
              <a:solidFill>
                <a:srgbClr val="637D9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25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237B7215-CF20-53D4-96EE-69A35F0CCB44}"/>
                </a:ext>
              </a:extLst>
            </p:cNvPr>
            <p:cNvSpPr/>
            <p:nvPr/>
          </p:nvSpPr>
          <p:spPr>
            <a:xfrm>
              <a:off x="2321550" y="2699705"/>
              <a:ext cx="540000" cy="252000"/>
            </a:xfrm>
            <a:prstGeom prst="rect">
              <a:avLst/>
            </a:prstGeom>
            <a:solidFill>
              <a:srgbClr val="637D96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r"/>
              <a:r>
                <a:rPr lang="en-US" sz="1267" b="1" dirty="0">
                  <a:latin typeface="Arial" panose="020B0604020202020204" pitchFamily="34" charset="0"/>
                  <a:cs typeface="Arial" panose="020B0604020202020204" pitchFamily="34" charset="0"/>
                </a:rPr>
                <a:t>ING</a:t>
              </a:r>
            </a:p>
          </p:txBody>
        </p:sp>
        <p:sp>
          <p:nvSpPr>
            <p:cNvPr id="18" name="Gleichschenkliges Dreieck 17">
              <a:extLst>
                <a:ext uri="{FF2B5EF4-FFF2-40B4-BE49-F238E27FC236}">
                  <a16:creationId xmlns:a16="http://schemas.microsoft.com/office/drawing/2014/main" id="{648B7ECB-F450-7758-F6CB-7F4FC671AF20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2321550" y="2987705"/>
              <a:ext cx="108000" cy="1080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25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F8B31125-8986-75C7-61C3-CF8DC16D5D5B}"/>
                </a:ext>
              </a:extLst>
            </p:cNvPr>
            <p:cNvSpPr txBox="1"/>
            <p:nvPr/>
          </p:nvSpPr>
          <p:spPr>
            <a:xfrm>
              <a:off x="2376000" y="2929107"/>
              <a:ext cx="485550" cy="225196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en-US" sz="724" b="1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BÜRO</a:t>
              </a:r>
            </a:p>
          </p:txBody>
        </p:sp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42A10B12-E9F0-BBBC-FE06-04088FD97011}"/>
                </a:ext>
              </a:extLst>
            </p:cNvPr>
            <p:cNvSpPr/>
            <p:nvPr/>
          </p:nvSpPr>
          <p:spPr>
            <a:xfrm>
              <a:off x="2808000" y="2879705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25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E263B8A-CD1B-73B6-4061-1025C437FF44}"/>
                </a:ext>
              </a:extLst>
            </p:cNvPr>
            <p:cNvSpPr txBox="1"/>
            <p:nvPr/>
          </p:nvSpPr>
          <p:spPr>
            <a:xfrm>
              <a:off x="2825550" y="2951705"/>
              <a:ext cx="1188000" cy="4404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95" b="0" i="0" cap="none" spc="90" baseline="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KEMMERER-</a:t>
              </a:r>
              <a:r>
                <a:rPr lang="en-US" sz="995" b="0" i="0" cap="none" spc="-90" baseline="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FLECKENSTEIN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584280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DAFEF95-E375-4112-CA04-02651A5A1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3" y="364200"/>
            <a:ext cx="9221689" cy="132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C40220-ABC2-952F-358E-20CB7AD83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3" y="1820978"/>
            <a:ext cx="9221689" cy="4340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C54D52-BB57-F6C3-5D1A-6DBD0BC821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3" y="6340175"/>
            <a:ext cx="240565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1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0E353C-823C-4217-8511-51CC283514D5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2BF85F-E540-A508-6329-6ADCFAEB7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4" y="6340175"/>
            <a:ext cx="360848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1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B1A932-A988-FAA1-D64C-C0D0AE6E5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2" y="6340175"/>
            <a:ext cx="240565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1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F064CF-98B2-422B-8EFB-5F2E1B91130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86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848501" rtl="0" eaLnBrk="1" latinLnBrk="0" hangingPunct="1">
        <a:lnSpc>
          <a:spcPct val="90000"/>
        </a:lnSpc>
        <a:spcBef>
          <a:spcPct val="0"/>
        </a:spcBef>
        <a:buNone/>
        <a:defRPr sz="40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126" indent="-212126" algn="l" defTabSz="848501" rtl="0" eaLnBrk="1" latinLnBrk="0" hangingPunct="1">
        <a:lnSpc>
          <a:spcPct val="90000"/>
        </a:lnSpc>
        <a:spcBef>
          <a:spcPts val="928"/>
        </a:spcBef>
        <a:buFont typeface="Arial" panose="020B0604020202020204" pitchFamily="34" charset="0"/>
        <a:buChar char="•"/>
        <a:defRPr sz="2598" kern="1200">
          <a:solidFill>
            <a:schemeClr val="tx1"/>
          </a:solidFill>
          <a:latin typeface="+mn-lt"/>
          <a:ea typeface="+mn-ea"/>
          <a:cs typeface="+mn-cs"/>
        </a:defRPr>
      </a:lvl1pPr>
      <a:lvl2pPr marL="636376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2227" kern="1200">
          <a:solidFill>
            <a:schemeClr val="tx1"/>
          </a:solidFill>
          <a:latin typeface="+mn-lt"/>
          <a:ea typeface="+mn-ea"/>
          <a:cs typeface="+mn-cs"/>
        </a:defRPr>
      </a:lvl2pPr>
      <a:lvl3pPr marL="1060626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3pPr>
      <a:lvl4pPr marL="1484878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909128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333378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757630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3181880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606131" indent="-212126" algn="l" defTabSz="848501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1pPr>
      <a:lvl2pPr marL="424251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848501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3pPr>
      <a:lvl4pPr marL="1272753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697003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121253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545503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2969754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394006" algn="l" defTabSz="848501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feld 13">
            <a:extLst>
              <a:ext uri="{FF2B5EF4-FFF2-40B4-BE49-F238E27FC236}">
                <a16:creationId xmlns:a16="http://schemas.microsoft.com/office/drawing/2014/main" id="{FDD6AFD8-45CB-C703-668E-C8BB52B1ED8A}"/>
              </a:ext>
            </a:extLst>
          </p:cNvPr>
          <p:cNvSpPr txBox="1"/>
          <p:nvPr/>
        </p:nvSpPr>
        <p:spPr>
          <a:xfrm>
            <a:off x="845906" y="1800000"/>
            <a:ext cx="9000000" cy="169328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de-DE" sz="2000" b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Top-down Entwurfsstrategie</a:t>
            </a:r>
            <a:r>
              <a:rPr lang="de-DE" sz="2000" b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für Autodesk Inventor</a:t>
            </a:r>
          </a:p>
          <a:p>
            <a:pPr algn="ctr">
              <a:lnSpc>
                <a:spcPct val="200000"/>
              </a:lnSpc>
            </a:pPr>
            <a:r>
              <a:rPr lang="de-DE" sz="18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Methodische </a:t>
            </a:r>
            <a:r>
              <a:rPr lang="de-DE" sz="16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Grundlagen</a:t>
            </a:r>
            <a:r>
              <a:rPr lang="de-DE" sz="18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3D-CAD Modellie</a:t>
            </a:r>
            <a:r>
              <a:rPr lang="de-DE" sz="20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rens</a:t>
            </a:r>
          </a:p>
          <a:p>
            <a:pPr algn="ctr">
              <a:lnSpc>
                <a:spcPct val="200000"/>
              </a:lnSpc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Zusammenfassung</a:t>
            </a:r>
          </a:p>
        </p:txBody>
      </p:sp>
    </p:spTree>
    <p:extLst>
      <p:ext uri="{BB962C8B-B14F-4D97-AF65-F5344CB8AC3E}">
        <p14:creationId xmlns:p14="http://schemas.microsoft.com/office/powerpoint/2010/main" val="2803818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D58BFE33-7CDF-8189-9688-B43421C8E15C}"/>
              </a:ext>
            </a:extLst>
          </p:cNvPr>
          <p:cNvGrpSpPr/>
          <p:nvPr/>
        </p:nvGrpSpPr>
        <p:grpSpPr>
          <a:xfrm>
            <a:off x="540000" y="1800000"/>
            <a:ext cx="9539998" cy="828001"/>
            <a:chOff x="346027" y="1682944"/>
            <a:chExt cx="10280612" cy="892283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FF95D49F-9A25-C724-8464-B6F09F387C17}"/>
                </a:ext>
              </a:extLst>
            </p:cNvPr>
            <p:cNvGrpSpPr/>
            <p:nvPr/>
          </p:nvGrpSpPr>
          <p:grpSpPr>
            <a:xfrm>
              <a:off x="540000" y="1682944"/>
              <a:ext cx="10086639" cy="892280"/>
              <a:chOff x="540000" y="1678546"/>
              <a:chExt cx="10086639" cy="892280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8FD82585-325D-6526-8D87-F707E16B94B9}"/>
                  </a:ext>
                </a:extLst>
              </p:cNvPr>
              <p:cNvSpPr txBox="1"/>
              <p:nvPr/>
            </p:nvSpPr>
            <p:spPr>
              <a:xfrm>
                <a:off x="540000" y="1678546"/>
                <a:ext cx="2520000" cy="89228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3D-CAD Modelle sind komplex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17C25788-A853-E851-F871-781058A51341}"/>
                  </a:ext>
                </a:extLst>
              </p:cNvPr>
              <p:cNvSpPr txBox="1"/>
              <p:nvPr/>
            </p:nvSpPr>
            <p:spPr>
              <a:xfrm>
                <a:off x="3255634" y="1678546"/>
                <a:ext cx="2909608" cy="892280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Ursache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Die Verknüpfung von Informationen</a:t>
                </a:r>
              </a:p>
            </p:txBody>
          </p:sp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A29B99DE-71B6-D7FA-A077-8F53094BB985}"/>
                  </a:ext>
                </a:extLst>
              </p:cNvPr>
              <p:cNvSpPr txBox="1"/>
              <p:nvPr/>
            </p:nvSpPr>
            <p:spPr>
              <a:xfrm>
                <a:off x="6359214" y="1678546"/>
                <a:ext cx="4267425" cy="8922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Folgerung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3D Modell hat eine Historie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Große Anzahl von Beziehungen zwischen Features und Komponenten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Modell Eigenkomplexität ist größer als die des repräsentierten Bauteils</a:t>
                </a:r>
              </a:p>
            </p:txBody>
          </p:sp>
        </p:grpSp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DE63A186-A569-91CB-43DE-7897A4A1AFA9}"/>
                </a:ext>
              </a:extLst>
            </p:cNvPr>
            <p:cNvSpPr txBox="1"/>
            <p:nvPr/>
          </p:nvSpPr>
          <p:spPr>
            <a:xfrm>
              <a:off x="346027" y="1682945"/>
              <a:ext cx="193974" cy="892282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1</a:t>
              </a:r>
              <a:endParaRPr lang="en-GB" sz="835" dirty="0"/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2E4ACF33-4E6B-35AA-5CFE-92B679787E5B}"/>
              </a:ext>
            </a:extLst>
          </p:cNvPr>
          <p:cNvGrpSpPr/>
          <p:nvPr/>
        </p:nvGrpSpPr>
        <p:grpSpPr>
          <a:xfrm>
            <a:off x="540000" y="2807989"/>
            <a:ext cx="5399999" cy="468001"/>
            <a:chOff x="346026" y="2879999"/>
            <a:chExt cx="5819215" cy="504335"/>
          </a:xfrm>
        </p:grpSpPr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585BD394-F6EF-E93D-445E-89062093EA5D}"/>
                </a:ext>
              </a:extLst>
            </p:cNvPr>
            <p:cNvGrpSpPr/>
            <p:nvPr/>
          </p:nvGrpSpPr>
          <p:grpSpPr>
            <a:xfrm>
              <a:off x="540000" y="2879999"/>
              <a:ext cx="5625241" cy="504335"/>
              <a:chOff x="540000" y="3239998"/>
              <a:chExt cx="5625241" cy="504335"/>
            </a:xfrm>
          </p:grpSpPr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8E1434A4-482B-78A1-DC17-787AD26ED3D6}"/>
                  </a:ext>
                </a:extLst>
              </p:cNvPr>
              <p:cNvSpPr txBox="1"/>
              <p:nvPr/>
            </p:nvSpPr>
            <p:spPr>
              <a:xfrm>
                <a:off x="540000" y="3240001"/>
                <a:ext cx="2519999" cy="5043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3D-Modelle haben ein Verhalten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D7B4BB2B-E378-6B2C-43D6-569CBFBE59F5}"/>
                  </a:ext>
                </a:extLst>
              </p:cNvPr>
              <p:cNvSpPr txBox="1"/>
              <p:nvPr/>
            </p:nvSpPr>
            <p:spPr>
              <a:xfrm>
                <a:off x="3255634" y="3239998"/>
                <a:ext cx="2909607" cy="504332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Konsequenzen von Modelländerungen sind nicht vorhersehbar</a:t>
                </a:r>
              </a:p>
            </p:txBody>
          </p:sp>
        </p:grp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EB9359E2-33C0-F419-9EB5-B22ABEED40FC}"/>
                </a:ext>
              </a:extLst>
            </p:cNvPr>
            <p:cNvSpPr txBox="1"/>
            <p:nvPr/>
          </p:nvSpPr>
          <p:spPr>
            <a:xfrm>
              <a:off x="346026" y="2879999"/>
              <a:ext cx="193974" cy="504333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de-DE" sz="835" dirty="0"/>
                <a:t>2</a:t>
              </a:r>
              <a:endParaRPr lang="en-GB" sz="835" dirty="0"/>
            </a:p>
          </p:txBody>
        </p: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57635666-CCF9-B35D-049E-1584D97A928E}"/>
              </a:ext>
            </a:extLst>
          </p:cNvPr>
          <p:cNvGrpSpPr/>
          <p:nvPr/>
        </p:nvGrpSpPr>
        <p:grpSpPr>
          <a:xfrm>
            <a:off x="538459" y="3455975"/>
            <a:ext cx="5374066" cy="647999"/>
            <a:chOff x="351490" y="3563980"/>
            <a:chExt cx="5791270" cy="698305"/>
          </a:xfrm>
        </p:grpSpPr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8B95633B-6B39-420D-6F15-73CB0C2F45AB}"/>
                </a:ext>
              </a:extLst>
            </p:cNvPr>
            <p:cNvGrpSpPr/>
            <p:nvPr/>
          </p:nvGrpSpPr>
          <p:grpSpPr>
            <a:xfrm>
              <a:off x="547125" y="3564000"/>
              <a:ext cx="5595635" cy="696991"/>
              <a:chOff x="547125" y="3239999"/>
              <a:chExt cx="5595635" cy="696991"/>
            </a:xfrm>
          </p:grpSpPr>
          <p:sp>
            <p:nvSpPr>
              <p:cNvPr id="17" name="Textfeld 16">
                <a:extLst>
                  <a:ext uri="{FF2B5EF4-FFF2-40B4-BE49-F238E27FC236}">
                    <a16:creationId xmlns:a16="http://schemas.microsoft.com/office/drawing/2014/main" id="{21C36C8D-740D-1AB5-8D86-9E81AA0B9332}"/>
                  </a:ext>
                </a:extLst>
              </p:cNvPr>
              <p:cNvSpPr txBox="1"/>
              <p:nvPr/>
            </p:nvSpPr>
            <p:spPr>
              <a:xfrm>
                <a:off x="547125" y="3240000"/>
                <a:ext cx="2520000" cy="69699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Zu welchem Zeitpunkt werden die Eigenschaften eines 3D-CAD Modells festgelegt?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32DF400C-06E1-FC4D-7A6D-56D45CAD40E4}"/>
                  </a:ext>
                </a:extLst>
              </p:cNvPr>
              <p:cNvSpPr txBox="1"/>
              <p:nvPr/>
            </p:nvSpPr>
            <p:spPr>
              <a:xfrm>
                <a:off x="3262760" y="3239999"/>
                <a:ext cx="2880000" cy="696990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Die Möglichkeiten, Grenzen und damit die Qualität eines Modells werden in der frühen Entwurfsphase festgelegt. </a:t>
                </a:r>
              </a:p>
            </p:txBody>
          </p:sp>
        </p:grp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0CDB7D14-888A-7DD4-6CCC-E3EC8A5847BC}"/>
                </a:ext>
              </a:extLst>
            </p:cNvPr>
            <p:cNvSpPr txBox="1"/>
            <p:nvPr/>
          </p:nvSpPr>
          <p:spPr>
            <a:xfrm>
              <a:off x="351490" y="3563980"/>
              <a:ext cx="193974" cy="698305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3</a:t>
              </a:r>
              <a:endParaRPr lang="en-GB" sz="835" dirty="0"/>
            </a:p>
          </p:txBody>
        </p: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78C8CC09-A3DF-871A-2BA3-D6C0BE2764A2}"/>
              </a:ext>
            </a:extLst>
          </p:cNvPr>
          <p:cNvGrpSpPr/>
          <p:nvPr/>
        </p:nvGrpSpPr>
        <p:grpSpPr>
          <a:xfrm>
            <a:off x="538457" y="4283958"/>
            <a:ext cx="9541545" cy="828032"/>
            <a:chOff x="351488" y="4427964"/>
            <a:chExt cx="10282281" cy="892316"/>
          </a:xfrm>
        </p:grpSpPr>
        <p:grpSp>
          <p:nvGrpSpPr>
            <p:cNvPr id="15" name="Gruppieren 14">
              <a:extLst>
                <a:ext uri="{FF2B5EF4-FFF2-40B4-BE49-F238E27FC236}">
                  <a16:creationId xmlns:a16="http://schemas.microsoft.com/office/drawing/2014/main" id="{25B36049-A916-D911-0C8C-24D5ACDBA8DA}"/>
                </a:ext>
              </a:extLst>
            </p:cNvPr>
            <p:cNvGrpSpPr/>
            <p:nvPr/>
          </p:nvGrpSpPr>
          <p:grpSpPr>
            <a:xfrm>
              <a:off x="547124" y="4428000"/>
              <a:ext cx="10086645" cy="892280"/>
              <a:chOff x="547124" y="4679997"/>
              <a:chExt cx="10086645" cy="892280"/>
            </a:xfrm>
          </p:grpSpPr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3FBD8BEA-BE33-4BA5-0452-E8CACA263415}"/>
                  </a:ext>
                </a:extLst>
              </p:cNvPr>
              <p:cNvSpPr txBox="1"/>
              <p:nvPr/>
            </p:nvSpPr>
            <p:spPr>
              <a:xfrm>
                <a:off x="547124" y="4679997"/>
                <a:ext cx="2520000" cy="89227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Wissensarten in der kognitiven Psychologie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Textfeld 12">
                <a:extLst>
                  <a:ext uri="{FF2B5EF4-FFF2-40B4-BE49-F238E27FC236}">
                    <a16:creationId xmlns:a16="http://schemas.microsoft.com/office/drawing/2014/main" id="{585929F9-DA54-E61E-D7D6-C5833F1E91C7}"/>
                  </a:ext>
                </a:extLst>
              </p:cNvPr>
              <p:cNvSpPr txBox="1"/>
              <p:nvPr/>
            </p:nvSpPr>
            <p:spPr>
              <a:xfrm>
                <a:off x="3262759" y="4679998"/>
                <a:ext cx="2880000" cy="892279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Deklaratives Wissen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Prozedurales Wissen</a:t>
                </a:r>
              </a:p>
            </p:txBody>
          </p:sp>
          <p:sp>
            <p:nvSpPr>
              <p:cNvPr id="14" name="Textfeld 13">
                <a:extLst>
                  <a:ext uri="{FF2B5EF4-FFF2-40B4-BE49-F238E27FC236}">
                    <a16:creationId xmlns:a16="http://schemas.microsoft.com/office/drawing/2014/main" id="{E3F6AAB0-87BD-F6E8-4BEB-0AB2E24E8A3F}"/>
                  </a:ext>
                </a:extLst>
              </p:cNvPr>
              <p:cNvSpPr txBox="1"/>
              <p:nvPr/>
            </p:nvSpPr>
            <p:spPr>
              <a:xfrm>
                <a:off x="6366341" y="4679998"/>
                <a:ext cx="4267428" cy="8922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Deklaratives Wissen ist Faktenwissen, das sprachlich formulierbar und damit kommunizierbar ist.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Prozedurales Wissen ist Erfahrungswissen, und bezieht sich auf Abläufe, Routinen und Entscheidungen (Eingeschränkt formulierbar)</a:t>
                </a:r>
              </a:p>
            </p:txBody>
          </p:sp>
        </p:grp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04EC9E69-7725-3B84-1849-86CED4F0379E}"/>
                </a:ext>
              </a:extLst>
            </p:cNvPr>
            <p:cNvSpPr txBox="1"/>
            <p:nvPr/>
          </p:nvSpPr>
          <p:spPr>
            <a:xfrm>
              <a:off x="351488" y="4427964"/>
              <a:ext cx="193974" cy="892281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798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8ABE6208-8353-B527-71D8-565E0E4C697D}"/>
              </a:ext>
            </a:extLst>
          </p:cNvPr>
          <p:cNvGrpSpPr/>
          <p:nvPr/>
        </p:nvGrpSpPr>
        <p:grpSpPr>
          <a:xfrm>
            <a:off x="552966" y="2807993"/>
            <a:ext cx="9527037" cy="468003"/>
            <a:chOff x="359998" y="2879998"/>
            <a:chExt cx="10266646" cy="504336"/>
          </a:xfrm>
        </p:grpSpPr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9E84E29B-A74B-31F4-03E4-7B43FC30F3FD}"/>
                </a:ext>
              </a:extLst>
            </p:cNvPr>
            <p:cNvGrpSpPr/>
            <p:nvPr/>
          </p:nvGrpSpPr>
          <p:grpSpPr>
            <a:xfrm>
              <a:off x="539999" y="2879999"/>
              <a:ext cx="10086645" cy="504335"/>
              <a:chOff x="539999" y="3167997"/>
              <a:chExt cx="10086645" cy="504335"/>
            </a:xfrm>
          </p:grpSpPr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8E1434A4-482B-78A1-DC17-787AD26ED3D6}"/>
                  </a:ext>
                </a:extLst>
              </p:cNvPr>
              <p:cNvSpPr txBox="1"/>
              <p:nvPr/>
            </p:nvSpPr>
            <p:spPr>
              <a:xfrm>
                <a:off x="539999" y="3168000"/>
                <a:ext cx="2520000" cy="5043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Die CAD-Software besitzt keinen Schalter für den optimalen Modellierungsansatz.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D7B4BB2B-E378-6B2C-43D6-569CBFBE59F5}"/>
                  </a:ext>
                </a:extLst>
              </p:cNvPr>
              <p:cNvSpPr txBox="1"/>
              <p:nvPr/>
            </p:nvSpPr>
            <p:spPr>
              <a:xfrm>
                <a:off x="3255634" y="3167998"/>
                <a:ext cx="2909608" cy="504332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Wie kann der prozedurale Raum erfasst und gestaltet werden? </a:t>
                </a:r>
              </a:p>
            </p:txBody>
          </p:sp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DD4D3C33-3091-7E0D-FCF6-0E098FBCFC83}"/>
                  </a:ext>
                </a:extLst>
              </p:cNvPr>
              <p:cNvSpPr txBox="1"/>
              <p:nvPr/>
            </p:nvSpPr>
            <p:spPr>
              <a:xfrm>
                <a:off x="6359216" y="3167997"/>
                <a:ext cx="4267428" cy="504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Methodisch: </a:t>
                </a:r>
                <a:r>
                  <a:rPr lang="de-DE" sz="835" b="1" cap="small" dirty="0">
                    <a:latin typeface="Arial" panose="020B0604020202020204" pitchFamily="34" charset="0"/>
                    <a:cs typeface="Arial" panose="020B0604020202020204" pitchFamily="34" charset="0"/>
                  </a:rPr>
                  <a:t>Top-down Entwurfsstrategie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Erfahrungswissen strukturieren: Best-Practice Vorgehensweisen</a:t>
                </a:r>
              </a:p>
            </p:txBody>
          </p:sp>
        </p:grp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7DACBB5F-65E6-80DE-62E3-CA880A63E10F}"/>
                </a:ext>
              </a:extLst>
            </p:cNvPr>
            <p:cNvSpPr txBox="1"/>
            <p:nvPr/>
          </p:nvSpPr>
          <p:spPr>
            <a:xfrm>
              <a:off x="359998" y="2879998"/>
              <a:ext cx="180000" cy="504333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6</a:t>
              </a:r>
              <a:endParaRPr lang="en-GB" sz="835" dirty="0"/>
            </a:p>
          </p:txBody>
        </p:sp>
      </p:grp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A20C06B6-ACB7-565E-0B9D-8AC3BB8C9592}"/>
              </a:ext>
            </a:extLst>
          </p:cNvPr>
          <p:cNvGrpSpPr/>
          <p:nvPr/>
        </p:nvGrpSpPr>
        <p:grpSpPr>
          <a:xfrm>
            <a:off x="540000" y="1799997"/>
            <a:ext cx="5399999" cy="828003"/>
            <a:chOff x="346026" y="1682939"/>
            <a:chExt cx="5819215" cy="892284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FF95D49F-9A25-C724-8464-B6F09F387C17}"/>
                </a:ext>
              </a:extLst>
            </p:cNvPr>
            <p:cNvGrpSpPr/>
            <p:nvPr/>
          </p:nvGrpSpPr>
          <p:grpSpPr>
            <a:xfrm>
              <a:off x="540000" y="1682941"/>
              <a:ext cx="5625241" cy="892282"/>
              <a:chOff x="540000" y="1678543"/>
              <a:chExt cx="5625241" cy="892282"/>
            </a:xfrm>
          </p:grpSpPr>
          <p:sp>
            <p:nvSpPr>
              <p:cNvPr id="5" name="Textfeld 4">
                <a:extLst>
                  <a:ext uri="{FF2B5EF4-FFF2-40B4-BE49-F238E27FC236}">
                    <a16:creationId xmlns:a16="http://schemas.microsoft.com/office/drawing/2014/main" id="{8FD82585-325D-6526-8D87-F707E16B94B9}"/>
                  </a:ext>
                </a:extLst>
              </p:cNvPr>
              <p:cNvSpPr txBox="1"/>
              <p:nvPr/>
            </p:nvSpPr>
            <p:spPr>
              <a:xfrm>
                <a:off x="540000" y="1678543"/>
                <a:ext cx="2520000" cy="89227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Anforderungen an ein 3D-CAD Modell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17C25788-A853-E851-F871-781058A51341}"/>
                  </a:ext>
                </a:extLst>
              </p:cNvPr>
              <p:cNvSpPr txBox="1"/>
              <p:nvPr/>
            </p:nvSpPr>
            <p:spPr>
              <a:xfrm>
                <a:off x="3255634" y="1678546"/>
                <a:ext cx="2909607" cy="892279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Zuverlässig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Effizient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Wiederverwendbar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Benutzerfreundlich</a:t>
                </a:r>
              </a:p>
            </p:txBody>
          </p:sp>
        </p:grp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D8083C42-BA56-414D-6D7D-D4366F5E3308}"/>
                </a:ext>
              </a:extLst>
            </p:cNvPr>
            <p:cNvSpPr txBox="1"/>
            <p:nvPr/>
          </p:nvSpPr>
          <p:spPr>
            <a:xfrm>
              <a:off x="346026" y="1682939"/>
              <a:ext cx="193974" cy="892281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5</a:t>
              </a:r>
              <a:endParaRPr lang="en-GB" sz="835" dirty="0"/>
            </a:p>
          </p:txBody>
        </p:sp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2F0EF3DB-DA33-0CB1-A9F6-B0D361FEACBD}"/>
              </a:ext>
            </a:extLst>
          </p:cNvPr>
          <p:cNvGrpSpPr/>
          <p:nvPr/>
        </p:nvGrpSpPr>
        <p:grpSpPr>
          <a:xfrm>
            <a:off x="540003" y="3456000"/>
            <a:ext cx="9540000" cy="468003"/>
            <a:chOff x="346026" y="1682939"/>
            <a:chExt cx="10280615" cy="504334"/>
          </a:xfrm>
        </p:grpSpPr>
        <p:grpSp>
          <p:nvGrpSpPr>
            <p:cNvPr id="20" name="Gruppieren 19">
              <a:extLst>
                <a:ext uri="{FF2B5EF4-FFF2-40B4-BE49-F238E27FC236}">
                  <a16:creationId xmlns:a16="http://schemas.microsoft.com/office/drawing/2014/main" id="{E5C8F4AF-5E43-3D92-91E3-400C97887E75}"/>
                </a:ext>
              </a:extLst>
            </p:cNvPr>
            <p:cNvGrpSpPr/>
            <p:nvPr/>
          </p:nvGrpSpPr>
          <p:grpSpPr>
            <a:xfrm>
              <a:off x="540000" y="1682941"/>
              <a:ext cx="10086641" cy="504332"/>
              <a:chOff x="540000" y="1682941"/>
              <a:chExt cx="10086641" cy="504332"/>
            </a:xfrm>
          </p:grpSpPr>
          <p:sp>
            <p:nvSpPr>
              <p:cNvPr id="22" name="Textfeld 21">
                <a:extLst>
                  <a:ext uri="{FF2B5EF4-FFF2-40B4-BE49-F238E27FC236}">
                    <a16:creationId xmlns:a16="http://schemas.microsoft.com/office/drawing/2014/main" id="{F5040490-086D-52EC-1DA5-A94EAE0575A5}"/>
                  </a:ext>
                </a:extLst>
              </p:cNvPr>
              <p:cNvSpPr txBox="1"/>
              <p:nvPr/>
            </p:nvSpPr>
            <p:spPr>
              <a:xfrm>
                <a:off x="540000" y="1682942"/>
                <a:ext cx="2520000" cy="50432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Es gibt einen Moment, der allen Modellen gemeinsam ist: Die frühe Entwurfsphase. 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Textfeld 22">
                <a:extLst>
                  <a:ext uri="{FF2B5EF4-FFF2-40B4-BE49-F238E27FC236}">
                    <a16:creationId xmlns:a16="http://schemas.microsoft.com/office/drawing/2014/main" id="{D6D5E9DF-A935-611B-0A2B-9F4B7EF0DDB2}"/>
                  </a:ext>
                </a:extLst>
              </p:cNvPr>
              <p:cNvSpPr txBox="1"/>
              <p:nvPr/>
            </p:nvSpPr>
            <p:spPr>
              <a:xfrm>
                <a:off x="3255634" y="1682941"/>
                <a:ext cx="2909608" cy="504329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Für diese Phase können methodische Grundlagen formuliert werden.</a:t>
                </a:r>
              </a:p>
            </p:txBody>
          </p:sp>
          <p:sp>
            <p:nvSpPr>
              <p:cNvPr id="24" name="Textfeld 23">
                <a:extLst>
                  <a:ext uri="{FF2B5EF4-FFF2-40B4-BE49-F238E27FC236}">
                    <a16:creationId xmlns:a16="http://schemas.microsoft.com/office/drawing/2014/main" id="{2BE50B21-6682-E764-7D3A-C61AF63EC250}"/>
                  </a:ext>
                </a:extLst>
              </p:cNvPr>
              <p:cNvSpPr txBox="1"/>
              <p:nvPr/>
            </p:nvSpPr>
            <p:spPr>
              <a:xfrm>
                <a:off x="6359216" y="1682944"/>
                <a:ext cx="4267425" cy="504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Die </a:t>
                </a:r>
                <a:r>
                  <a:rPr lang="de-DE" sz="835" b="1" cap="small" dirty="0">
                    <a:latin typeface="Arial" panose="020B0604020202020204" pitchFamily="34" charset="0"/>
                    <a:cs typeface="Arial" panose="020B0604020202020204" pitchFamily="34" charset="0"/>
                  </a:rPr>
                  <a:t>Top-down Entwurfsstrategie</a:t>
                </a: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 ist ein Schema, das die frühe Entwurfsphase (1. Knoten im Browser) logisch strukturiert.</a:t>
                </a:r>
              </a:p>
            </p:txBody>
          </p:sp>
        </p:grp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21C9C5C-42B3-080D-31EE-30CE4547C129}"/>
                </a:ext>
              </a:extLst>
            </p:cNvPr>
            <p:cNvSpPr txBox="1"/>
            <p:nvPr/>
          </p:nvSpPr>
          <p:spPr>
            <a:xfrm>
              <a:off x="346026" y="1682939"/>
              <a:ext cx="193974" cy="50433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7</a:t>
              </a:r>
              <a:endParaRPr lang="en-GB" sz="835" dirty="0"/>
            </a:p>
          </p:txBody>
        </p: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CA256951-A1CA-8503-5BF3-6775E0355274}"/>
              </a:ext>
            </a:extLst>
          </p:cNvPr>
          <p:cNvGrpSpPr/>
          <p:nvPr/>
        </p:nvGrpSpPr>
        <p:grpSpPr>
          <a:xfrm>
            <a:off x="396003" y="5112000"/>
            <a:ext cx="5544002" cy="648010"/>
            <a:chOff x="66046" y="3527981"/>
            <a:chExt cx="5974398" cy="698317"/>
          </a:xfrm>
        </p:grpSpPr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3AA3DCB4-7050-FB7F-8806-A9FAE72786B2}"/>
                </a:ext>
              </a:extLst>
            </p:cNvPr>
            <p:cNvGrpSpPr/>
            <p:nvPr/>
          </p:nvGrpSpPr>
          <p:grpSpPr>
            <a:xfrm>
              <a:off x="415200" y="3527992"/>
              <a:ext cx="5625244" cy="698306"/>
              <a:chOff x="415200" y="4679993"/>
              <a:chExt cx="5625244" cy="683850"/>
            </a:xfrm>
          </p:grpSpPr>
          <p:sp>
            <p:nvSpPr>
              <p:cNvPr id="28" name="Textfeld 27">
                <a:extLst>
                  <a:ext uri="{FF2B5EF4-FFF2-40B4-BE49-F238E27FC236}">
                    <a16:creationId xmlns:a16="http://schemas.microsoft.com/office/drawing/2014/main" id="{0F2EDFE8-3A19-3869-FD0A-684C7AB4FD58}"/>
                  </a:ext>
                </a:extLst>
              </p:cNvPr>
              <p:cNvSpPr txBox="1"/>
              <p:nvPr/>
            </p:nvSpPr>
            <p:spPr>
              <a:xfrm>
                <a:off x="415200" y="4679993"/>
                <a:ext cx="2520000" cy="68385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Warum Top-down?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Textfeld 28">
                <a:extLst>
                  <a:ext uri="{FF2B5EF4-FFF2-40B4-BE49-F238E27FC236}">
                    <a16:creationId xmlns:a16="http://schemas.microsoft.com/office/drawing/2014/main" id="{1DA00715-B3AF-79DC-B04E-D7EB04FF2A8B}"/>
                  </a:ext>
                </a:extLst>
              </p:cNvPr>
              <p:cNvSpPr txBox="1"/>
              <p:nvPr/>
            </p:nvSpPr>
            <p:spPr>
              <a:xfrm>
                <a:off x="3130834" y="4679998"/>
                <a:ext cx="2909610" cy="682561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Ausgangspunkt: Unmittelbar verfügbare Informationen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Richtung: Wiederverwendung von Informationen</a:t>
                </a:r>
              </a:p>
            </p:txBody>
          </p:sp>
        </p:grpSp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047D8147-FFC1-1959-8E50-1FC8D69816E2}"/>
                </a:ext>
              </a:extLst>
            </p:cNvPr>
            <p:cNvSpPr txBox="1"/>
            <p:nvPr/>
          </p:nvSpPr>
          <p:spPr>
            <a:xfrm>
              <a:off x="66046" y="3527981"/>
              <a:ext cx="349153" cy="69830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r"/>
              <a:r>
                <a:rPr lang="de-DE" sz="835" dirty="0"/>
                <a:t>9</a:t>
              </a:r>
              <a:endParaRPr lang="en-GB" sz="835" dirty="0"/>
            </a:p>
          </p:txBody>
        </p:sp>
      </p:grp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7F933907-FC4C-D541-4432-37ADAEE554E2}"/>
              </a:ext>
            </a:extLst>
          </p:cNvPr>
          <p:cNvGrpSpPr/>
          <p:nvPr/>
        </p:nvGrpSpPr>
        <p:grpSpPr>
          <a:xfrm>
            <a:off x="540003" y="4104000"/>
            <a:ext cx="5400000" cy="828001"/>
            <a:chOff x="346026" y="2447997"/>
            <a:chExt cx="5819216" cy="892282"/>
          </a:xfrm>
        </p:grpSpPr>
        <p:grpSp>
          <p:nvGrpSpPr>
            <p:cNvPr id="31" name="Gruppieren 30">
              <a:extLst>
                <a:ext uri="{FF2B5EF4-FFF2-40B4-BE49-F238E27FC236}">
                  <a16:creationId xmlns:a16="http://schemas.microsoft.com/office/drawing/2014/main" id="{7BF7D1EA-BAD7-ECE6-E8D1-A1D8200D81C7}"/>
                </a:ext>
              </a:extLst>
            </p:cNvPr>
            <p:cNvGrpSpPr/>
            <p:nvPr/>
          </p:nvGrpSpPr>
          <p:grpSpPr>
            <a:xfrm>
              <a:off x="540000" y="2447999"/>
              <a:ext cx="5625242" cy="892280"/>
              <a:chOff x="540000" y="2699999"/>
              <a:chExt cx="5625242" cy="892280"/>
            </a:xfrm>
          </p:grpSpPr>
          <p:sp>
            <p:nvSpPr>
              <p:cNvPr id="33" name="Textfeld 32">
                <a:extLst>
                  <a:ext uri="{FF2B5EF4-FFF2-40B4-BE49-F238E27FC236}">
                    <a16:creationId xmlns:a16="http://schemas.microsoft.com/office/drawing/2014/main" id="{8F865C3B-D5C7-B7A3-3055-6A0984AEE4CC}"/>
                  </a:ext>
                </a:extLst>
              </p:cNvPr>
              <p:cNvSpPr txBox="1"/>
              <p:nvPr/>
            </p:nvSpPr>
            <p:spPr>
              <a:xfrm>
                <a:off x="540000" y="2699999"/>
                <a:ext cx="2520000" cy="89227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Was wird in diesem Moment </a:t>
                </a:r>
                <a:r>
                  <a:rPr lang="de-DE" sz="835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gleichzeitig</a:t>
                </a:r>
                <a:r>
                  <a:rPr lang="de-DE" sz="835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entschieden und gestaltet?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Textfeld 33">
                <a:extLst>
                  <a:ext uri="{FF2B5EF4-FFF2-40B4-BE49-F238E27FC236}">
                    <a16:creationId xmlns:a16="http://schemas.microsoft.com/office/drawing/2014/main" id="{C6A30D3E-3825-E788-8300-1492F5B75A7D}"/>
                  </a:ext>
                </a:extLst>
              </p:cNvPr>
              <p:cNvSpPr txBox="1"/>
              <p:nvPr/>
            </p:nvSpPr>
            <p:spPr>
              <a:xfrm>
                <a:off x="3255634" y="2700001"/>
                <a:ext cx="2909608" cy="892278"/>
              </a:xfrm>
              <a:prstGeom prst="rect">
                <a:avLst/>
              </a:prstGeom>
              <a:solidFill>
                <a:srgbClr val="607B94">
                  <a:alpha val="40000"/>
                </a:srgb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Top-down Ansatz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Ursprungsbezug &amp; Projektionsrichtung der EA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Klärung der Entwurfsabsicht &amp; Basisbauteil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Wiederverwendung von Informationen</a:t>
                </a:r>
              </a:p>
            </p:txBody>
          </p:sp>
        </p:grpSp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7DB64075-1C4C-4E0B-9D84-801A251FF47C}"/>
                </a:ext>
              </a:extLst>
            </p:cNvPr>
            <p:cNvSpPr txBox="1"/>
            <p:nvPr/>
          </p:nvSpPr>
          <p:spPr>
            <a:xfrm>
              <a:off x="346026" y="2447997"/>
              <a:ext cx="193974" cy="89228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8</a:t>
              </a:r>
              <a:endParaRPr lang="en-GB" sz="835" dirty="0"/>
            </a:p>
          </p:txBody>
        </p:sp>
      </p:grpSp>
    </p:spTree>
    <p:extLst>
      <p:ext uri="{BB962C8B-B14F-4D97-AF65-F5344CB8AC3E}">
        <p14:creationId xmlns:p14="http://schemas.microsoft.com/office/powerpoint/2010/main" val="289102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17FEFF37-E333-66CB-D62D-8050400D4984}"/>
              </a:ext>
            </a:extLst>
          </p:cNvPr>
          <p:cNvGrpSpPr/>
          <p:nvPr/>
        </p:nvGrpSpPr>
        <p:grpSpPr>
          <a:xfrm>
            <a:off x="396000" y="1800000"/>
            <a:ext cx="5543999" cy="468001"/>
            <a:chOff x="66047" y="4391999"/>
            <a:chExt cx="5974394" cy="504328"/>
          </a:xfrm>
        </p:grpSpPr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043530DB-B725-F3BA-BBEF-AEC73AAB4604}"/>
                </a:ext>
              </a:extLst>
            </p:cNvPr>
            <p:cNvGrpSpPr/>
            <p:nvPr/>
          </p:nvGrpSpPr>
          <p:grpSpPr>
            <a:xfrm>
              <a:off x="415200" y="4391999"/>
              <a:ext cx="5625241" cy="504328"/>
              <a:chOff x="415200" y="4679996"/>
              <a:chExt cx="5625241" cy="504328"/>
            </a:xfrm>
          </p:grpSpPr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62577C12-6C7B-BFD8-2714-B4B37C879299}"/>
                  </a:ext>
                </a:extLst>
              </p:cNvPr>
              <p:cNvSpPr txBox="1"/>
              <p:nvPr/>
            </p:nvSpPr>
            <p:spPr>
              <a:xfrm>
                <a:off x="415200" y="4679996"/>
                <a:ext cx="2519997" cy="50432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Was bedeutet Top-down für die Entwurfs-absicht?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2656E74B-354A-A6AF-CA3B-721B396A452F}"/>
                  </a:ext>
                </a:extLst>
              </p:cNvPr>
              <p:cNvSpPr txBox="1"/>
              <p:nvPr/>
            </p:nvSpPr>
            <p:spPr>
              <a:xfrm>
                <a:off x="3130834" y="4679997"/>
                <a:ext cx="2909607" cy="504327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Informationen der Aufgabenstellung sowie des Konzeptes werden auf einer Ebene verarbeitet.</a:t>
                </a:r>
              </a:p>
            </p:txBody>
          </p:sp>
        </p:grp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84FDA2FC-8131-9BF4-6ADD-DF94F622E3D0}"/>
                </a:ext>
              </a:extLst>
            </p:cNvPr>
            <p:cNvSpPr txBox="1"/>
            <p:nvPr/>
          </p:nvSpPr>
          <p:spPr>
            <a:xfrm>
              <a:off x="66047" y="4391999"/>
              <a:ext cx="349153" cy="504327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10</a:t>
              </a:r>
              <a:endParaRPr lang="en-GB" sz="835" dirty="0"/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F5321CE0-22BA-5982-979D-17767392A2A4}"/>
              </a:ext>
            </a:extLst>
          </p:cNvPr>
          <p:cNvGrpSpPr/>
          <p:nvPr/>
        </p:nvGrpSpPr>
        <p:grpSpPr>
          <a:xfrm>
            <a:off x="396000" y="2448000"/>
            <a:ext cx="9732787" cy="1008003"/>
            <a:chOff x="66047" y="5039996"/>
            <a:chExt cx="10488369" cy="1086256"/>
          </a:xfrm>
        </p:grpSpPr>
        <p:grpSp>
          <p:nvGrpSpPr>
            <p:cNvPr id="20" name="Gruppieren 19">
              <a:extLst>
                <a:ext uri="{FF2B5EF4-FFF2-40B4-BE49-F238E27FC236}">
                  <a16:creationId xmlns:a16="http://schemas.microsoft.com/office/drawing/2014/main" id="{76A92209-B681-29DD-B3C8-089F0D5CFB29}"/>
                </a:ext>
              </a:extLst>
            </p:cNvPr>
            <p:cNvGrpSpPr/>
            <p:nvPr/>
          </p:nvGrpSpPr>
          <p:grpSpPr>
            <a:xfrm>
              <a:off x="415200" y="5039996"/>
              <a:ext cx="10139216" cy="1086256"/>
              <a:chOff x="415200" y="1799995"/>
              <a:chExt cx="10139216" cy="1086256"/>
            </a:xfrm>
          </p:grpSpPr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D7076785-5B8E-61D0-E46D-67215775E578}"/>
                  </a:ext>
                </a:extLst>
              </p:cNvPr>
              <p:cNvSpPr txBox="1"/>
              <p:nvPr/>
            </p:nvSpPr>
            <p:spPr>
              <a:xfrm>
                <a:off x="415200" y="1799999"/>
                <a:ext cx="2520000" cy="108625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Die Orientierung und Position von 3D-CAD Komponenten im dreidimensionalen Raum ist bekannt.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Textfeld 21">
                <a:extLst>
                  <a:ext uri="{FF2B5EF4-FFF2-40B4-BE49-F238E27FC236}">
                    <a16:creationId xmlns:a16="http://schemas.microsoft.com/office/drawing/2014/main" id="{CF3D3347-2CEA-70B3-3336-C2D27A47395D}"/>
                  </a:ext>
                </a:extLst>
              </p:cNvPr>
              <p:cNvSpPr txBox="1"/>
              <p:nvPr/>
            </p:nvSpPr>
            <p:spPr>
              <a:xfrm>
                <a:off x="3130835" y="1799996"/>
                <a:ext cx="2909608" cy="1086252"/>
              </a:xfrm>
              <a:prstGeom prst="rect">
                <a:avLst/>
              </a:prstGeom>
              <a:solidFill>
                <a:srgbClr val="607B94">
                  <a:alpha val="40000"/>
                </a:srgb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Damit ist die Projektionsrichtung für die Darstellung der Entwurfsabsicht bekannt.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Die Ursprungsebene der ersten Skizze eines Bauteiles ist orthogonal zur Projektions-richtung der Entwurfsabsicht.</a:t>
                </a:r>
              </a:p>
            </p:txBody>
          </p:sp>
          <p:sp>
            <p:nvSpPr>
              <p:cNvPr id="23" name="Textfeld 22">
                <a:extLst>
                  <a:ext uri="{FF2B5EF4-FFF2-40B4-BE49-F238E27FC236}">
                    <a16:creationId xmlns:a16="http://schemas.microsoft.com/office/drawing/2014/main" id="{5F2B01F0-2266-F325-E4DA-EEA8CE4309EF}"/>
                  </a:ext>
                </a:extLst>
              </p:cNvPr>
              <p:cNvSpPr txBox="1"/>
              <p:nvPr/>
            </p:nvSpPr>
            <p:spPr>
              <a:xfrm>
                <a:off x="6234416" y="1799995"/>
                <a:ext cx="4320000" cy="10862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Die Konsistenz </a:t>
                </a:r>
                <a:r>
                  <a:rPr lang="de-DE" sz="835">
                    <a:latin typeface="Arial" panose="020B0604020202020204" pitchFamily="34" charset="0"/>
                    <a:cs typeface="Arial" panose="020B0604020202020204" pitchFamily="34" charset="0"/>
                  </a:rPr>
                  <a:t>der Ursprünge </a:t>
                </a: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von 3D-Komponenten ermöglicht das (quasi) automatisierte Platzieren der Komponenten (</a:t>
                </a:r>
                <a:r>
                  <a:rPr lang="de-DE" sz="835" cap="small" dirty="0">
                    <a:latin typeface="Arial" panose="020B0604020202020204" pitchFamily="34" charset="0"/>
                    <a:cs typeface="Arial" panose="020B0604020202020204" pitchFamily="34" charset="0"/>
                  </a:rPr>
                  <a:t>Fixieren und am Ursprung platzieren</a:t>
                </a: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</p:txBody>
          </p:sp>
        </p:grp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5ACEEA00-E628-B79C-AB04-35A68FFB81B9}"/>
                </a:ext>
              </a:extLst>
            </p:cNvPr>
            <p:cNvSpPr txBox="1"/>
            <p:nvPr/>
          </p:nvSpPr>
          <p:spPr>
            <a:xfrm>
              <a:off x="66047" y="5039996"/>
              <a:ext cx="349153" cy="1086253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11</a:t>
              </a:r>
              <a:endParaRPr lang="en-GB" sz="835" dirty="0"/>
            </a:p>
          </p:txBody>
        </p:sp>
      </p:grpSp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32089562-AB35-9CB2-6A1D-00C8BB80E8C5}"/>
              </a:ext>
            </a:extLst>
          </p:cNvPr>
          <p:cNvGrpSpPr/>
          <p:nvPr/>
        </p:nvGrpSpPr>
        <p:grpSpPr>
          <a:xfrm>
            <a:off x="391886" y="3636000"/>
            <a:ext cx="9684003" cy="1225015"/>
            <a:chOff x="66047" y="1799999"/>
            <a:chExt cx="10435797" cy="1320117"/>
          </a:xfrm>
        </p:grpSpPr>
        <p:grpSp>
          <p:nvGrpSpPr>
            <p:cNvPr id="32" name="Gruppieren 31">
              <a:extLst>
                <a:ext uri="{FF2B5EF4-FFF2-40B4-BE49-F238E27FC236}">
                  <a16:creationId xmlns:a16="http://schemas.microsoft.com/office/drawing/2014/main" id="{7513D47C-E361-9FA0-A33D-B6ADB446129E}"/>
                </a:ext>
              </a:extLst>
            </p:cNvPr>
            <p:cNvGrpSpPr/>
            <p:nvPr/>
          </p:nvGrpSpPr>
          <p:grpSpPr>
            <a:xfrm>
              <a:off x="415200" y="1799999"/>
              <a:ext cx="10086644" cy="1320117"/>
              <a:chOff x="415200" y="3419998"/>
              <a:chExt cx="10086644" cy="1320117"/>
            </a:xfrm>
          </p:grpSpPr>
          <p:sp>
            <p:nvSpPr>
              <p:cNvPr id="34" name="Textfeld 33">
                <a:extLst>
                  <a:ext uri="{FF2B5EF4-FFF2-40B4-BE49-F238E27FC236}">
                    <a16:creationId xmlns:a16="http://schemas.microsoft.com/office/drawing/2014/main" id="{1DBE3991-8F11-C42A-7008-F80CEC566E12}"/>
                  </a:ext>
                </a:extLst>
              </p:cNvPr>
              <p:cNvSpPr txBox="1"/>
              <p:nvPr/>
            </p:nvSpPr>
            <p:spPr>
              <a:xfrm>
                <a:off x="415200" y="3419998"/>
                <a:ext cx="2520001" cy="131902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Wiederverwendung von Informationen</a:t>
                </a:r>
              </a:p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Automatisierung von 2D-CAD-Modelle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Textfeld 34">
                <a:extLst>
                  <a:ext uri="{FF2B5EF4-FFF2-40B4-BE49-F238E27FC236}">
                    <a16:creationId xmlns:a16="http://schemas.microsoft.com/office/drawing/2014/main" id="{7AB9B5C4-E6F2-F812-3068-18DEB6026C8D}"/>
                  </a:ext>
                </a:extLst>
              </p:cNvPr>
              <p:cNvSpPr txBox="1"/>
              <p:nvPr/>
            </p:nvSpPr>
            <p:spPr>
              <a:xfrm>
                <a:off x="3130834" y="3419998"/>
                <a:ext cx="2909608" cy="1319022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Berücksichtigt die Beziehungen von benachbarten Komponenten</a:t>
                </a:r>
              </a:p>
            </p:txBody>
          </p:sp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C8013631-DC30-6E1D-FB1A-B410AA373CC4}"/>
                  </a:ext>
                </a:extLst>
              </p:cNvPr>
              <p:cNvSpPr txBox="1"/>
              <p:nvPr/>
            </p:nvSpPr>
            <p:spPr>
              <a:xfrm>
                <a:off x="6234416" y="3419999"/>
                <a:ext cx="4267428" cy="13201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Optionen, um Informationen zu vererben (</a:t>
                </a:r>
                <a:r>
                  <a:rPr lang="de-DE" sz="835" cap="small" dirty="0">
                    <a:latin typeface="Arial" panose="020B0604020202020204" pitchFamily="34" charset="0"/>
                    <a:cs typeface="Arial" panose="020B0604020202020204" pitchFamily="34" charset="0"/>
                  </a:rPr>
                  <a:t>Inventor</a:t>
                </a: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Verknüpfung von Parameter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Wiederverwendung geometrischer Merkmale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Layout basierte Automation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Tabellengesteuerte Komponenten</a:t>
                </a:r>
              </a:p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q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Programm Code </a:t>
                </a:r>
              </a:p>
            </p:txBody>
          </p:sp>
        </p:grp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B69327B7-3401-6DD2-DDA4-F74C97269BFC}"/>
                </a:ext>
              </a:extLst>
            </p:cNvPr>
            <p:cNvSpPr txBox="1"/>
            <p:nvPr/>
          </p:nvSpPr>
          <p:spPr>
            <a:xfrm>
              <a:off x="66047" y="1799999"/>
              <a:ext cx="349153" cy="1319023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12</a:t>
              </a:r>
              <a:endParaRPr lang="en-GB" sz="835" dirty="0"/>
            </a:p>
          </p:txBody>
        </p:sp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FF805DDC-611B-1F98-D517-19FE85BAB151}"/>
              </a:ext>
            </a:extLst>
          </p:cNvPr>
          <p:cNvGrpSpPr/>
          <p:nvPr/>
        </p:nvGrpSpPr>
        <p:grpSpPr>
          <a:xfrm>
            <a:off x="396000" y="5039999"/>
            <a:ext cx="9679885" cy="648000"/>
            <a:chOff x="70480" y="3195930"/>
            <a:chExt cx="10431360" cy="698306"/>
          </a:xfrm>
        </p:grpSpPr>
        <p:grpSp>
          <p:nvGrpSpPr>
            <p:cNvPr id="38" name="Gruppieren 37">
              <a:extLst>
                <a:ext uri="{FF2B5EF4-FFF2-40B4-BE49-F238E27FC236}">
                  <a16:creationId xmlns:a16="http://schemas.microsoft.com/office/drawing/2014/main" id="{0A25A4EF-07E2-781A-5516-1B7E9FFCD19A}"/>
                </a:ext>
              </a:extLst>
            </p:cNvPr>
            <p:cNvGrpSpPr/>
            <p:nvPr/>
          </p:nvGrpSpPr>
          <p:grpSpPr>
            <a:xfrm>
              <a:off x="415200" y="3195930"/>
              <a:ext cx="10086640" cy="698306"/>
              <a:chOff x="415200" y="3339929"/>
              <a:chExt cx="10086640" cy="698306"/>
            </a:xfrm>
          </p:grpSpPr>
          <p:sp>
            <p:nvSpPr>
              <p:cNvPr id="40" name="Textfeld 39">
                <a:extLst>
                  <a:ext uri="{FF2B5EF4-FFF2-40B4-BE49-F238E27FC236}">
                    <a16:creationId xmlns:a16="http://schemas.microsoft.com/office/drawing/2014/main" id="{354B4154-FC3D-9505-5FD1-7C46D75F424B}"/>
                  </a:ext>
                </a:extLst>
              </p:cNvPr>
              <p:cNvSpPr txBox="1"/>
              <p:nvPr/>
            </p:nvSpPr>
            <p:spPr>
              <a:xfrm>
                <a:off x="415200" y="3339930"/>
                <a:ext cx="2520000" cy="69699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Mit dem Top-down Ansatz haben Basis-bauteile eine zentrale Bedeutung für die Funktion einer Baugruppe.</a:t>
                </a:r>
                <a:endParaRPr lang="en-GB" sz="835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Textfeld 40">
                <a:extLst>
                  <a:ext uri="{FF2B5EF4-FFF2-40B4-BE49-F238E27FC236}">
                    <a16:creationId xmlns:a16="http://schemas.microsoft.com/office/drawing/2014/main" id="{CA5CE12D-D6DF-0A17-9455-D61F9BA37802}"/>
                  </a:ext>
                </a:extLst>
              </p:cNvPr>
              <p:cNvSpPr txBox="1"/>
              <p:nvPr/>
            </p:nvSpPr>
            <p:spPr>
              <a:xfrm>
                <a:off x="3130835" y="3339929"/>
                <a:ext cx="2909608" cy="698306"/>
              </a:xfrm>
              <a:prstGeom prst="rect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Nach dem Platzieren können Bewegungs-stellungen frühzeitig definiert werden.</a:t>
                </a:r>
              </a:p>
            </p:txBody>
          </p:sp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7EE0D803-B5FE-A5B2-AF83-F8A2D8492B88}"/>
                  </a:ext>
                </a:extLst>
              </p:cNvPr>
              <p:cNvSpPr txBox="1"/>
              <p:nvPr/>
            </p:nvSpPr>
            <p:spPr>
              <a:xfrm>
                <a:off x="6234416" y="3339930"/>
                <a:ext cx="4267424" cy="6983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 marL="159095" indent="-159095">
                  <a:lnSpc>
                    <a:spcPct val="150000"/>
                  </a:lnSpc>
                  <a:buClr>
                    <a:schemeClr val="accent2"/>
                  </a:buClr>
                  <a:buFont typeface="Wingdings" panose="05000000000000000000" pitchFamily="2" charset="2"/>
                  <a:buChar char=""/>
                </a:pPr>
                <a:r>
                  <a:rPr lang="de-DE" sz="835" dirty="0">
                    <a:latin typeface="Arial" panose="020B0604020202020204" pitchFamily="34" charset="0"/>
                    <a:cs typeface="Arial" panose="020B0604020202020204" pitchFamily="34" charset="0"/>
                  </a:rPr>
                  <a:t>Frühe Prüfung, Animation und Präsentation von Abläufen.</a:t>
                </a:r>
              </a:p>
            </p:txBody>
          </p:sp>
        </p:grpSp>
        <p:sp>
          <p:nvSpPr>
            <p:cNvPr id="39" name="Textfeld 38">
              <a:extLst>
                <a:ext uri="{FF2B5EF4-FFF2-40B4-BE49-F238E27FC236}">
                  <a16:creationId xmlns:a16="http://schemas.microsoft.com/office/drawing/2014/main" id="{C9960E4F-E4B8-C241-4F83-290ADBB6D9B4}"/>
                </a:ext>
              </a:extLst>
            </p:cNvPr>
            <p:cNvSpPr txBox="1"/>
            <p:nvPr/>
          </p:nvSpPr>
          <p:spPr>
            <a:xfrm>
              <a:off x="70480" y="3195930"/>
              <a:ext cx="349153" cy="69830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835" dirty="0"/>
                <a:t>13</a:t>
              </a:r>
              <a:endParaRPr lang="en-GB" sz="835" dirty="0"/>
            </a:p>
          </p:txBody>
        </p:sp>
      </p:grpSp>
    </p:spTree>
    <p:extLst>
      <p:ext uri="{BB962C8B-B14F-4D97-AF65-F5344CB8AC3E}">
        <p14:creationId xmlns:p14="http://schemas.microsoft.com/office/powerpoint/2010/main" val="247920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401</Words>
  <Application>Microsoft Office PowerPoint</Application>
  <PresentationFormat>Benutzerdefiniert</PresentationFormat>
  <Paragraphs>70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Dieter Kemmerer-Fleckenstein</dc:creator>
  <cp:lastModifiedBy>Dieter</cp:lastModifiedBy>
  <cp:revision>3</cp:revision>
  <cp:lastPrinted>2025-07-16T10:54:20Z</cp:lastPrinted>
  <dcterms:created xsi:type="dcterms:W3CDTF">2025-07-14T16:44:36Z</dcterms:created>
  <dcterms:modified xsi:type="dcterms:W3CDTF">2025-08-18T12:24:48Z</dcterms:modified>
</cp:coreProperties>
</file>